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9" r:id="rId3"/>
    <p:sldId id="277" r:id="rId4"/>
    <p:sldId id="260" r:id="rId5"/>
    <p:sldId id="274" r:id="rId6"/>
    <p:sldId id="264" r:id="rId7"/>
    <p:sldId id="273" r:id="rId8"/>
    <p:sldId id="262" r:id="rId9"/>
    <p:sldId id="265" r:id="rId10"/>
    <p:sldId id="271" r:id="rId11"/>
    <p:sldId id="270" r:id="rId12"/>
    <p:sldId id="275" r:id="rId13"/>
    <p:sldId id="266" r:id="rId14"/>
    <p:sldId id="267" r:id="rId15"/>
    <p:sldId id="272" r:id="rId16"/>
    <p:sldId id="269" r:id="rId17"/>
    <p:sldId id="276" r:id="rId18"/>
    <p:sldId id="263" r:id="rId19"/>
    <p:sldId id="26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FFFFCC"/>
    <a:srgbClr val="CCCCFF"/>
    <a:srgbClr val="D9EDE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21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Government</c:v>
                </c:pt>
              </c:strCache>
            </c:strRef>
          </c:tx>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c:spPr>
          <c:dLbls>
            <c:txPr>
              <a:bodyPr/>
              <a:lstStyle/>
              <a:p>
                <a:pPr>
                  <a:defRPr sz="1400"/>
                </a:pPr>
                <a:endParaRPr lang="en-US"/>
              </a:p>
            </c:txPr>
            <c:showVal val="1"/>
          </c:dLbls>
          <c:cat>
            <c:numRef>
              <c:f>Sheet1!$A$2:$A$4</c:f>
              <c:numCache>
                <c:formatCode>General</c:formatCode>
                <c:ptCount val="3"/>
                <c:pt idx="0">
                  <c:v>2006</c:v>
                </c:pt>
                <c:pt idx="1">
                  <c:v>2007</c:v>
                </c:pt>
                <c:pt idx="2">
                  <c:v>2008</c:v>
                </c:pt>
              </c:numCache>
            </c:numRef>
          </c:cat>
          <c:val>
            <c:numRef>
              <c:f>Sheet1!$B$2:$B$4</c:f>
              <c:numCache>
                <c:formatCode>General</c:formatCode>
                <c:ptCount val="3"/>
                <c:pt idx="0">
                  <c:v>134</c:v>
                </c:pt>
                <c:pt idx="1">
                  <c:v>134</c:v>
                </c:pt>
                <c:pt idx="2">
                  <c:v>184</c:v>
                </c:pt>
              </c:numCache>
            </c:numRef>
          </c:val>
        </c:ser>
        <c:ser>
          <c:idx val="1"/>
          <c:order val="1"/>
          <c:tx>
            <c:strRef>
              <c:f>Sheet1!$C$1</c:f>
              <c:strCache>
                <c:ptCount val="1"/>
                <c:pt idx="0">
                  <c:v>Company</c:v>
                </c:pt>
              </c:strCache>
            </c:strRef>
          </c:tx>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c:spPr>
          <c:dLbls>
            <c:txPr>
              <a:bodyPr/>
              <a:lstStyle/>
              <a:p>
                <a:pPr>
                  <a:defRPr sz="1400"/>
                </a:pPr>
                <a:endParaRPr lang="en-US"/>
              </a:p>
            </c:txPr>
            <c:showVal val="1"/>
          </c:dLbls>
          <c:cat>
            <c:numRef>
              <c:f>Sheet1!$A$2:$A$4</c:f>
              <c:numCache>
                <c:formatCode>General</c:formatCode>
                <c:ptCount val="3"/>
                <c:pt idx="0">
                  <c:v>2006</c:v>
                </c:pt>
                <c:pt idx="1">
                  <c:v>2007</c:v>
                </c:pt>
                <c:pt idx="2">
                  <c:v>2008</c:v>
                </c:pt>
              </c:numCache>
            </c:numRef>
          </c:cat>
          <c:val>
            <c:numRef>
              <c:f>Sheet1!$C$2:$C$4</c:f>
              <c:numCache>
                <c:formatCode>General</c:formatCode>
                <c:ptCount val="3"/>
                <c:pt idx="0">
                  <c:v>64</c:v>
                </c:pt>
                <c:pt idx="1">
                  <c:v>102</c:v>
                </c:pt>
                <c:pt idx="2">
                  <c:v>113</c:v>
                </c:pt>
              </c:numCache>
            </c:numRef>
          </c:val>
        </c:ser>
        <c:ser>
          <c:idx val="2"/>
          <c:order val="2"/>
          <c:tx>
            <c:strRef>
              <c:f>Sheet1!$D$1</c:f>
              <c:strCache>
                <c:ptCount val="1"/>
                <c:pt idx="0">
                  <c:v>Selected companies</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c:spPr>
          <c:dLbls>
            <c:txPr>
              <a:bodyPr/>
              <a:lstStyle/>
              <a:p>
                <a:pPr>
                  <a:defRPr sz="1400"/>
                </a:pPr>
                <a:endParaRPr lang="en-US"/>
              </a:p>
            </c:txPr>
            <c:showVal val="1"/>
          </c:dLbls>
          <c:cat>
            <c:numRef>
              <c:f>Sheet1!$A$2:$A$4</c:f>
              <c:numCache>
                <c:formatCode>General</c:formatCode>
                <c:ptCount val="3"/>
                <c:pt idx="0">
                  <c:v>2006</c:v>
                </c:pt>
                <c:pt idx="1">
                  <c:v>2007</c:v>
                </c:pt>
                <c:pt idx="2">
                  <c:v>2008</c:v>
                </c:pt>
              </c:numCache>
            </c:numRef>
          </c:cat>
          <c:val>
            <c:numRef>
              <c:f>Sheet1!$D$2:$D$4</c:f>
              <c:numCache>
                <c:formatCode>General</c:formatCode>
                <c:ptCount val="3"/>
                <c:pt idx="0">
                  <c:v>25</c:v>
                </c:pt>
                <c:pt idx="1">
                  <c:v>38</c:v>
                </c:pt>
                <c:pt idx="2">
                  <c:v>46</c:v>
                </c:pt>
              </c:numCache>
            </c:numRef>
          </c:val>
        </c:ser>
        <c:dLbls>
          <c:showVal val="1"/>
        </c:dLbls>
        <c:overlap val="-25"/>
        <c:axId val="80267904"/>
        <c:axId val="56492416"/>
      </c:barChart>
      <c:catAx>
        <c:axId val="80267904"/>
        <c:scaling>
          <c:orientation val="minMax"/>
        </c:scaling>
        <c:axPos val="b"/>
        <c:numFmt formatCode="General" sourceLinked="1"/>
        <c:majorTickMark val="none"/>
        <c:tickLblPos val="nextTo"/>
        <c:crossAx val="56492416"/>
        <c:crosses val="autoZero"/>
        <c:auto val="1"/>
        <c:lblAlgn val="ctr"/>
        <c:lblOffset val="100"/>
      </c:catAx>
      <c:valAx>
        <c:axId val="56492416"/>
        <c:scaling>
          <c:orientation val="minMax"/>
        </c:scaling>
        <c:delete val="1"/>
        <c:axPos val="l"/>
        <c:numFmt formatCode="General" sourceLinked="1"/>
        <c:tickLblPos val="nextTo"/>
        <c:crossAx val="80267904"/>
        <c:crosses val="autoZero"/>
        <c:crossBetween val="between"/>
      </c:valAx>
    </c:plotArea>
    <c:legend>
      <c:legendPos val="b"/>
      <c:layout/>
      <c:txPr>
        <a:bodyPr/>
        <a:lstStyle/>
        <a:p>
          <a:pPr>
            <a:defRPr sz="1200"/>
          </a:pPr>
          <a:endParaRPr lang="en-US"/>
        </a:p>
      </c:txPr>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layout/>
      <c:txPr>
        <a:bodyPr/>
        <a:lstStyle/>
        <a:p>
          <a:pPr>
            <a:defRPr sz="1800"/>
          </a:pPr>
          <a:endParaRPr lang="en-US"/>
        </a:p>
      </c:txPr>
    </c:title>
    <c:plotArea>
      <c:layout/>
      <c:lineChart>
        <c:grouping val="standard"/>
        <c:ser>
          <c:idx val="0"/>
          <c:order val="0"/>
          <c:tx>
            <c:strRef>
              <c:f>Sheet1!$B$1</c:f>
              <c:strCache>
                <c:ptCount val="1"/>
                <c:pt idx="0">
                  <c:v>Unresolved Discrepancy</c:v>
                </c:pt>
              </c:strCache>
            </c:strRef>
          </c:tx>
          <c:marker>
            <c:symbol val="none"/>
          </c:marker>
          <c:dLbls>
            <c:dLbl>
              <c:idx val="0"/>
              <c:layout>
                <c:manualLayout>
                  <c:x val="-0.13150673583713873"/>
                  <c:y val="-6.4739766529030948E-2"/>
                </c:manualLayout>
              </c:layout>
              <c:tx>
                <c:rich>
                  <a:bodyPr/>
                  <a:lstStyle/>
                  <a:p>
                    <a:r>
                      <a:rPr lang="en-US" sz="1200" b="1" dirty="0" smtClean="0">
                        <a:effectLst>
                          <a:outerShdw blurRad="38100" dist="38100" dir="2700000" algn="tl">
                            <a:srgbClr val="000000">
                              <a:alpha val="43137"/>
                            </a:srgbClr>
                          </a:outerShdw>
                        </a:effectLst>
                      </a:rPr>
                      <a:t>25,0 billion MNT</a:t>
                    </a:r>
                    <a:endParaRPr lang="en-US" sz="1200" b="1" dirty="0">
                      <a:effectLst>
                        <a:outerShdw blurRad="38100" dist="38100" dir="2700000" algn="tl">
                          <a:srgbClr val="000000">
                            <a:alpha val="43137"/>
                          </a:srgbClr>
                        </a:outerShdw>
                      </a:effectLst>
                    </a:endParaRPr>
                  </a:p>
                </c:rich>
              </c:tx>
              <c:showVal val="1"/>
            </c:dLbl>
            <c:dLbl>
              <c:idx val="1"/>
              <c:layout>
                <c:manualLayout>
                  <c:x val="-6.5753367918569366E-2"/>
                  <c:y val="-0.19884356862488076"/>
                </c:manualLayout>
              </c:layout>
              <c:tx>
                <c:rich>
                  <a:bodyPr/>
                  <a:lstStyle/>
                  <a:p>
                    <a:r>
                      <a:rPr lang="en-US" sz="1200" b="1" dirty="0" smtClean="0">
                        <a:effectLst>
                          <a:outerShdw blurRad="38100" dist="38100" dir="2700000" algn="tl">
                            <a:srgbClr val="000000">
                              <a:alpha val="43137"/>
                            </a:srgbClr>
                          </a:outerShdw>
                        </a:effectLst>
                      </a:rPr>
                      <a:t>775,0 million MNT</a:t>
                    </a:r>
                    <a:endParaRPr lang="en-US" sz="1200" b="1" dirty="0">
                      <a:effectLst>
                        <a:outerShdw blurRad="38100" dist="38100" dir="2700000" algn="tl">
                          <a:srgbClr val="000000">
                            <a:alpha val="43137"/>
                          </a:srgbClr>
                        </a:outerShdw>
                      </a:effectLst>
                    </a:endParaRPr>
                  </a:p>
                </c:rich>
              </c:tx>
              <c:showVal val="1"/>
            </c:dLbl>
            <c:dLbl>
              <c:idx val="2"/>
              <c:layout>
                <c:manualLayout>
                  <c:x val="-0.10593598164658399"/>
                  <c:y val="-0.10173391883133442"/>
                </c:manualLayout>
              </c:layout>
              <c:tx>
                <c:rich>
                  <a:bodyPr/>
                  <a:lstStyle/>
                  <a:p>
                    <a:r>
                      <a:rPr lang="en-US" sz="1200" b="1" dirty="0" smtClean="0">
                        <a:effectLst>
                          <a:outerShdw blurRad="38100" dist="38100" dir="2700000" algn="tl">
                            <a:srgbClr val="000000">
                              <a:alpha val="43137"/>
                            </a:srgbClr>
                          </a:outerShdw>
                        </a:effectLst>
                      </a:rPr>
                      <a:t>420,0 million MNT</a:t>
                    </a:r>
                    <a:endParaRPr lang="en-US" sz="1200" b="1" dirty="0">
                      <a:effectLst>
                        <a:outerShdw blurRad="38100" dist="38100" dir="2700000" algn="tl">
                          <a:srgbClr val="000000">
                            <a:alpha val="43137"/>
                          </a:srgbClr>
                        </a:outerShdw>
                      </a:effectLst>
                    </a:endParaRPr>
                  </a:p>
                </c:rich>
              </c:tx>
              <c:showVal val="1"/>
            </c:dLbl>
            <c:txPr>
              <a:bodyPr/>
              <a:lstStyle/>
              <a:p>
                <a:pPr>
                  <a:defRPr sz="1200" b="1">
                    <a:effectLst>
                      <a:outerShdw blurRad="38100" dist="38100" dir="2700000" algn="tl">
                        <a:srgbClr val="000000">
                          <a:alpha val="43137"/>
                        </a:srgbClr>
                      </a:outerShdw>
                    </a:effectLst>
                  </a:defRPr>
                </a:pPr>
                <a:endParaRPr lang="en-US"/>
              </a:p>
            </c:txPr>
            <c:showVal val="1"/>
          </c:dLbls>
          <c:cat>
            <c:numRef>
              <c:f>Sheet1!$A$2:$A$4</c:f>
              <c:numCache>
                <c:formatCode>General</c:formatCode>
                <c:ptCount val="3"/>
                <c:pt idx="0">
                  <c:v>2006</c:v>
                </c:pt>
                <c:pt idx="1">
                  <c:v>2007</c:v>
                </c:pt>
                <c:pt idx="2">
                  <c:v>2008</c:v>
                </c:pt>
              </c:numCache>
            </c:numRef>
          </c:cat>
          <c:val>
            <c:numRef>
              <c:f>Sheet1!$B$2:$B$4</c:f>
              <c:numCache>
                <c:formatCode>General</c:formatCode>
                <c:ptCount val="3"/>
                <c:pt idx="0">
                  <c:v>25000</c:v>
                </c:pt>
                <c:pt idx="1">
                  <c:v>775</c:v>
                </c:pt>
                <c:pt idx="2">
                  <c:v>420</c:v>
                </c:pt>
              </c:numCache>
            </c:numRef>
          </c:val>
        </c:ser>
        <c:dLbls>
          <c:showVal val="1"/>
        </c:dLbls>
        <c:marker val="1"/>
        <c:axId val="50126848"/>
        <c:axId val="50377472"/>
      </c:lineChart>
      <c:catAx>
        <c:axId val="50126848"/>
        <c:scaling>
          <c:orientation val="minMax"/>
        </c:scaling>
        <c:axPos val="b"/>
        <c:numFmt formatCode="General" sourceLinked="1"/>
        <c:majorTickMark val="none"/>
        <c:tickLblPos val="nextTo"/>
        <c:txPr>
          <a:bodyPr/>
          <a:lstStyle/>
          <a:p>
            <a:pPr>
              <a:defRPr sz="1100"/>
            </a:pPr>
            <a:endParaRPr lang="en-US"/>
          </a:p>
        </c:txPr>
        <c:crossAx val="50377472"/>
        <c:crosses val="autoZero"/>
        <c:auto val="1"/>
        <c:lblAlgn val="ctr"/>
        <c:lblOffset val="100"/>
      </c:catAx>
      <c:valAx>
        <c:axId val="50377472"/>
        <c:scaling>
          <c:orientation val="minMax"/>
        </c:scaling>
        <c:delete val="1"/>
        <c:axPos val="l"/>
        <c:numFmt formatCode="General" sourceLinked="1"/>
        <c:tickLblPos val="nextTo"/>
        <c:crossAx val="50126848"/>
        <c:crosses val="autoZero"/>
        <c:crossBetween val="between"/>
      </c:valAx>
    </c:plotArea>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1DC6B6-480A-4879-9DCB-924E0834E40B}" type="datetimeFigureOut">
              <a:rPr lang="en-US" smtClean="0"/>
              <a:pPr/>
              <a:t>1/12/2011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35CB8F-6543-4069-8B11-33FAE5A89E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35CB8F-6543-4069-8B11-33FAE5A89EC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591B03-A5F8-41F3-828E-B7DF723BFAFF}" type="datetime1">
              <a:rPr lang="en-US" smtClean="0"/>
              <a:pPr/>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3BFC7-B182-44B1-A043-CBB693879F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18F0CC-EDE1-43D0-916A-1C78962DF2CD}" type="datetime1">
              <a:rPr lang="en-US" smtClean="0"/>
              <a:pPr/>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3BFC7-B182-44B1-A043-CBB693879F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A6DEFD-77A7-4BC8-BE64-3E4E3C149DB1}" type="datetime1">
              <a:rPr lang="en-US" smtClean="0"/>
              <a:pPr/>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3BFC7-B182-44B1-A043-CBB693879F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85794"/>
          </a:xfrm>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6727ED79-4FE6-43BD-9756-855980A828CB}" type="datetime1">
              <a:rPr lang="en-US" smtClean="0"/>
              <a:pPr/>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3BFC7-B182-44B1-A043-CBB693879F9E}" type="slidenum">
              <a:rPr lang="en-US" smtClean="0"/>
              <a:pPr/>
              <a:t>‹#›</a:t>
            </a:fld>
            <a:endParaRPr lang="en-US"/>
          </a:p>
        </p:txBody>
      </p:sp>
      <p:cxnSp>
        <p:nvCxnSpPr>
          <p:cNvPr id="12" name="Straight Connector 11"/>
          <p:cNvCxnSpPr/>
          <p:nvPr userDrawn="1"/>
        </p:nvCxnSpPr>
        <p:spPr>
          <a:xfrm rot="5400000" flipH="1" flipV="1">
            <a:off x="-1249802" y="4822440"/>
            <a:ext cx="29297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rot="16200000">
            <a:off x="-1333706" y="4778062"/>
            <a:ext cx="2928958" cy="230832"/>
          </a:xfrm>
          <a:prstGeom prst="rect">
            <a:avLst/>
          </a:prstGeom>
          <a:noFill/>
        </p:spPr>
        <p:txBody>
          <a:bodyPr wrap="square" rtlCol="0">
            <a:spAutoFit/>
          </a:bodyPr>
          <a:lstStyle/>
          <a:p>
            <a:r>
              <a:rPr lang="en-US" sz="900" dirty="0" smtClean="0">
                <a:latin typeface="+mj-lt"/>
              </a:rPr>
              <a:t>Mongolia Extractive</a:t>
            </a:r>
            <a:r>
              <a:rPr lang="en-US" sz="900" baseline="0" dirty="0" smtClean="0">
                <a:latin typeface="+mj-lt"/>
              </a:rPr>
              <a:t> Industries Transparency Initiative</a:t>
            </a:r>
            <a:endParaRPr lang="en-US" sz="900" dirty="0">
              <a:latin typeface="+mj-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3671DD-9916-453B-9AD4-23121C2AB424}" type="datetime1">
              <a:rPr lang="en-US" smtClean="0"/>
              <a:pPr/>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3BFC7-B182-44B1-A043-CBB693879F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34123D-F12A-47CD-A932-51F5D99F31C1}" type="datetime1">
              <a:rPr lang="en-US" smtClean="0"/>
              <a:pPr/>
              <a:t>1/12/2011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C3BFC7-B182-44B1-A043-CBB693879F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5E12BE-5438-410D-8C58-9BE44668F31E}" type="datetime1">
              <a:rPr lang="en-US" smtClean="0"/>
              <a:pPr/>
              <a:t>1/12/2011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C3BFC7-B182-44B1-A043-CBB693879F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ADCE54-385C-4445-BF24-85F9E26B3B6E}" type="datetime1">
              <a:rPr lang="en-US" smtClean="0"/>
              <a:pPr/>
              <a:t>1/12/2011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C3BFC7-B182-44B1-A043-CBB693879F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CC7DB-6C54-42EC-9154-7653A0997667}" type="datetime1">
              <a:rPr lang="en-US" smtClean="0"/>
              <a:pPr/>
              <a:t>1/12/2011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C3BFC7-B182-44B1-A043-CBB693879F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6D28B-607F-4ED7-AB1C-28EEB682B72C}" type="datetime1">
              <a:rPr lang="en-US" smtClean="0"/>
              <a:pPr/>
              <a:t>1/12/2011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C3BFC7-B182-44B1-A043-CBB693879F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8C3502-41A3-466B-A4A7-F86BA8C7C16E}" type="datetime1">
              <a:rPr lang="en-US" smtClean="0"/>
              <a:pPr/>
              <a:t>1/12/2011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C3BFC7-B182-44B1-A043-CBB693879F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2021B-62FF-4EC8-9C75-8B890D0A6B55}" type="datetime1">
              <a:rPr lang="en-US" smtClean="0"/>
              <a:pPr/>
              <a:t>1/12/2011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C3BFC7-B182-44B1-A043-CBB693879F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357430"/>
            <a:ext cx="8572560" cy="3071834"/>
          </a:xfrm>
          <a:gradFill flip="none" rotWithShape="1">
            <a:gsLst>
              <a:gs pos="0">
                <a:schemeClr val="bg1"/>
              </a:gs>
              <a:gs pos="100000">
                <a:srgbClr val="D9EDEF"/>
              </a:gs>
            </a:gsLst>
            <a:lin ang="5400000" scaled="1"/>
            <a:tileRect/>
          </a:gradFill>
        </p:spPr>
        <p:txBody>
          <a:bodyPr>
            <a:normAutofit/>
          </a:bodyPr>
          <a:lstStyle/>
          <a:p>
            <a:pPr algn="l"/>
            <a:r>
              <a:rPr lang="en-US" sz="2400" dirty="0" smtClean="0">
                <a:solidFill>
                  <a:schemeClr val="tx1"/>
                </a:solidFill>
                <a:latin typeface="Tahoma" pitchFamily="34" charset="0"/>
                <a:cs typeface="Tahoma" pitchFamily="34" charset="0"/>
              </a:rPr>
              <a:t>	</a:t>
            </a:r>
          </a:p>
          <a:p>
            <a:pPr algn="l"/>
            <a:r>
              <a:rPr lang="en-US" sz="2400" dirty="0" smtClean="0">
                <a:solidFill>
                  <a:schemeClr val="tx1"/>
                </a:solidFill>
                <a:latin typeface="Tahoma" pitchFamily="34" charset="0"/>
                <a:cs typeface="Tahoma" pitchFamily="34" charset="0"/>
              </a:rPr>
              <a:t>		</a:t>
            </a:r>
            <a:r>
              <a:rPr lang="en-US" sz="2800" b="1" dirty="0" smtClean="0">
                <a:solidFill>
                  <a:schemeClr val="tx1"/>
                </a:solidFill>
                <a:latin typeface="+mj-lt"/>
                <a:cs typeface="Tahoma" pitchFamily="34" charset="0"/>
              </a:rPr>
              <a:t>Mongolia Extractive Industries Transparency 		Initiative Reconciliation Reports                                        		2006-2008 (Short version)</a:t>
            </a:r>
            <a:endParaRPr lang="en-US" sz="2800" b="1" dirty="0">
              <a:solidFill>
                <a:schemeClr val="tx1"/>
              </a:solidFill>
              <a:latin typeface="+mj-lt"/>
              <a:cs typeface="Tahoma" pitchFamily="34" charset="0"/>
            </a:endParaRPr>
          </a:p>
        </p:txBody>
      </p:sp>
      <p:sp>
        <p:nvSpPr>
          <p:cNvPr id="6" name="Title 1"/>
          <p:cNvSpPr txBox="1">
            <a:spLocks/>
          </p:cNvSpPr>
          <p:nvPr/>
        </p:nvSpPr>
        <p:spPr>
          <a:xfrm>
            <a:off x="285720" y="5214950"/>
            <a:ext cx="8572560" cy="135732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Title 1"/>
          <p:cNvSpPr txBox="1">
            <a:spLocks/>
          </p:cNvSpPr>
          <p:nvPr/>
        </p:nvSpPr>
        <p:spPr>
          <a:xfrm>
            <a:off x="285720" y="4929198"/>
            <a:ext cx="8572560" cy="171451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Title 1"/>
          <p:cNvSpPr txBox="1">
            <a:spLocks/>
          </p:cNvSpPr>
          <p:nvPr/>
        </p:nvSpPr>
        <p:spPr>
          <a:xfrm>
            <a:off x="285720" y="5429264"/>
            <a:ext cx="8572560" cy="1143008"/>
          </a:xfrm>
          <a:prstGeom prst="rect">
            <a:avLst/>
          </a:prstGeom>
          <a:solidFill>
            <a:srgbClr val="002060"/>
          </a:solidFill>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smtClean="0">
                <a:ln>
                  <a:noFill/>
                </a:ln>
                <a:solidFill>
                  <a:schemeClr val="bg1"/>
                </a:solidFill>
                <a:effectLst/>
                <a:uLnTx/>
                <a:uFillTx/>
                <a:latin typeface="+mj-lt"/>
                <a:ea typeface="+mj-ea"/>
                <a:cs typeface="Arial" pitchFamily="34" charset="0"/>
              </a:rPr>
              <a:t>Mongolia</a:t>
            </a:r>
            <a:r>
              <a:rPr kumimoji="0" lang="en-US" b="1" i="0" u="none" strike="noStrike" kern="1200" cap="none" spc="0" normalizeH="0" noProof="0" dirty="0" smtClean="0">
                <a:ln>
                  <a:noFill/>
                </a:ln>
                <a:solidFill>
                  <a:schemeClr val="bg1"/>
                </a:solidFill>
                <a:effectLst/>
                <a:uLnTx/>
                <a:uFillTx/>
                <a:latin typeface="+mj-lt"/>
                <a:ea typeface="+mj-ea"/>
                <a:cs typeface="Arial" pitchFamily="34" charset="0"/>
              </a:rPr>
              <a:t> EITI Multi-Stakeholder’s Working Group and Secretariat</a:t>
            </a:r>
          </a:p>
          <a:p>
            <a:pPr marL="0" marR="0" lvl="0" indent="0" algn="r" defTabSz="914400" rtl="0" eaLnBrk="1" fontAlgn="auto" latinLnBrk="0" hangingPunct="1">
              <a:lnSpc>
                <a:spcPct val="100000"/>
              </a:lnSpc>
              <a:spcBef>
                <a:spcPct val="0"/>
              </a:spcBef>
              <a:spcAft>
                <a:spcPts val="0"/>
              </a:spcAft>
              <a:buClrTx/>
              <a:buSzTx/>
              <a:buFontTx/>
              <a:buNone/>
              <a:tabLst/>
              <a:defRPr/>
            </a:pPr>
            <a:r>
              <a:rPr lang="en-US" b="1" baseline="0" dirty="0" smtClean="0">
                <a:solidFill>
                  <a:schemeClr val="bg1"/>
                </a:solidFill>
                <a:latin typeface="+mj-lt"/>
                <a:ea typeface="+mj-ea"/>
                <a:cs typeface="Arial" pitchFamily="34" charset="0"/>
              </a:rPr>
              <a:t>Ulaanbaatar, 2011</a:t>
            </a:r>
            <a:endParaRPr kumimoji="0" lang="en-US" b="1" i="0" u="none" strike="noStrike" kern="1200" cap="none" spc="0" normalizeH="0" baseline="0" noProof="0" dirty="0">
              <a:ln>
                <a:noFill/>
              </a:ln>
              <a:solidFill>
                <a:schemeClr val="bg1"/>
              </a:solidFill>
              <a:effectLst/>
              <a:uLnTx/>
              <a:uFillTx/>
              <a:latin typeface="+mj-lt"/>
              <a:ea typeface="+mj-ea"/>
              <a:cs typeface="Arial" pitchFamily="34" charset="0"/>
            </a:endParaRPr>
          </a:p>
        </p:txBody>
      </p:sp>
      <p:pic>
        <p:nvPicPr>
          <p:cNvPr id="9" name="Picture 8" descr="copper mine.jpg"/>
          <p:cNvPicPr>
            <a:picLocks noChangeAspect="1"/>
          </p:cNvPicPr>
          <p:nvPr/>
        </p:nvPicPr>
        <p:blipFill>
          <a:blip r:embed="rId3"/>
          <a:stretch>
            <a:fillRect/>
          </a:stretch>
        </p:blipFill>
        <p:spPr>
          <a:xfrm>
            <a:off x="285720" y="142852"/>
            <a:ext cx="3214710" cy="2071702"/>
          </a:xfrm>
          <a:prstGeom prst="rect">
            <a:avLst/>
          </a:prstGeom>
          <a:ln>
            <a:noFill/>
          </a:ln>
          <a:effectLst>
            <a:softEdge rad="112500"/>
          </a:effectLst>
        </p:spPr>
      </p:pic>
      <p:pic>
        <p:nvPicPr>
          <p:cNvPr id="10" name="Picture 9" descr="Baganuur 5.jpg"/>
          <p:cNvPicPr>
            <a:picLocks noChangeAspect="1"/>
          </p:cNvPicPr>
          <p:nvPr/>
        </p:nvPicPr>
        <p:blipFill>
          <a:blip r:embed="rId4" cstate="print"/>
          <a:stretch>
            <a:fillRect/>
          </a:stretch>
        </p:blipFill>
        <p:spPr>
          <a:xfrm>
            <a:off x="3214678" y="142852"/>
            <a:ext cx="3286148" cy="2071702"/>
          </a:xfrm>
          <a:prstGeom prst="rect">
            <a:avLst/>
          </a:prstGeom>
          <a:ln>
            <a:noFill/>
          </a:ln>
          <a:effectLst>
            <a:softEdge rad="112500"/>
          </a:effectLst>
        </p:spPr>
      </p:pic>
      <p:pic>
        <p:nvPicPr>
          <p:cNvPr id="13" name="Picture 12" descr="IMG_0542.jpg"/>
          <p:cNvPicPr>
            <a:picLocks noChangeAspect="1"/>
          </p:cNvPicPr>
          <p:nvPr/>
        </p:nvPicPr>
        <p:blipFill>
          <a:blip r:embed="rId5" cstate="print"/>
          <a:stretch>
            <a:fillRect/>
          </a:stretch>
        </p:blipFill>
        <p:spPr>
          <a:xfrm>
            <a:off x="6286512" y="214290"/>
            <a:ext cx="2643206" cy="1928826"/>
          </a:xfrm>
          <a:prstGeom prst="rect">
            <a:avLst/>
          </a:prstGeom>
          <a:ln>
            <a:noFill/>
          </a:ln>
          <a:effectLst>
            <a:softEdge rad="112500"/>
          </a:effectLst>
        </p:spPr>
      </p:pic>
      <p:pic>
        <p:nvPicPr>
          <p:cNvPr id="1026" name="Picture 2" descr="A-Logo of EXTRACTIVE INDUSTRIES TRANSPARENCY INITIATIVE SECRETARIAT"/>
          <p:cNvPicPr>
            <a:picLocks noChangeAspect="1" noChangeArrowheads="1"/>
          </p:cNvPicPr>
          <p:nvPr/>
        </p:nvPicPr>
        <p:blipFill>
          <a:blip r:embed="rId6"/>
          <a:srcRect/>
          <a:stretch>
            <a:fillRect/>
          </a:stretch>
        </p:blipFill>
        <p:spPr bwMode="auto">
          <a:xfrm>
            <a:off x="785786" y="2857496"/>
            <a:ext cx="1190350" cy="1214446"/>
          </a:xfrm>
          <a:prstGeom prst="rect">
            <a:avLst/>
          </a:prstGeom>
          <a:noFill/>
          <a:ln w="9525">
            <a:noFill/>
            <a:miter lim="800000"/>
            <a:headEnd/>
            <a:tailEnd/>
          </a:ln>
        </p:spPr>
      </p:pic>
      <p:sp>
        <p:nvSpPr>
          <p:cNvPr id="15" name="Slide Number Placeholder 14"/>
          <p:cNvSpPr>
            <a:spLocks noGrp="1"/>
          </p:cNvSpPr>
          <p:nvPr>
            <p:ph type="sldNum" sz="quarter" idx="12"/>
          </p:nvPr>
        </p:nvSpPr>
        <p:spPr/>
        <p:txBody>
          <a:bodyPr/>
          <a:lstStyle/>
          <a:p>
            <a:fld id="{E7C3BFC7-B182-44B1-A043-CBB693879F9E}"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457200" y="857232"/>
            <a:ext cx="8229600" cy="5786478"/>
          </a:xfrm>
        </p:spPr>
        <p:txBody>
          <a:bodyPr>
            <a:noAutofit/>
          </a:bodyPr>
          <a:lstStyle/>
          <a:p>
            <a:pPr marL="0" indent="0">
              <a:buNone/>
            </a:pPr>
            <a:r>
              <a:rPr lang="en-US" sz="1400" dirty="0" smtClean="0"/>
              <a:t>The Second reconciliation covers 38 companies reports above 200,0 million MNT materiality payments and Government receipts. In this report, the Government has declared receipts with the amount of 750,0 billion MNT, companies has proved payments with the amount of 750,0 billion MNT (See table 5). </a:t>
            </a:r>
          </a:p>
          <a:p>
            <a:pPr>
              <a:buNone/>
            </a:pPr>
            <a:endParaRPr lang="en-US" sz="1400" dirty="0" smtClean="0"/>
          </a:p>
          <a:p>
            <a:pPr>
              <a:buNone/>
            </a:pPr>
            <a:r>
              <a:rPr lang="en-US" sz="1400" b="1" dirty="0" smtClean="0">
                <a:solidFill>
                  <a:srgbClr val="C00000"/>
                </a:solidFill>
              </a:rPr>
              <a:t>Major Findings</a:t>
            </a:r>
          </a:p>
          <a:p>
            <a:pPr marL="0" indent="0">
              <a:buNone/>
            </a:pPr>
            <a:r>
              <a:rPr lang="en-US" sz="1400" dirty="0" smtClean="0"/>
              <a:t>The unresolved discrepancy was balanced with the amount of 11,5 billion MNT , because of </a:t>
            </a:r>
            <a:r>
              <a:rPr lang="en-US" sz="1400" dirty="0" err="1" smtClean="0"/>
              <a:t>Altan</a:t>
            </a:r>
            <a:r>
              <a:rPr lang="en-US" sz="1400" dirty="0" smtClean="0"/>
              <a:t> </a:t>
            </a:r>
            <a:r>
              <a:rPr lang="en-US" sz="1400" dirty="0" err="1" smtClean="0"/>
              <a:t>Dornod</a:t>
            </a:r>
            <a:r>
              <a:rPr lang="en-US" sz="1400" dirty="0" smtClean="0"/>
              <a:t> Mongol LLC’s tax issue amounted 10,7 billion MNT was in international arbitration court, this amount was deducted from above balance and final unresolved discrepancy amounted MNT 775 million.  </a:t>
            </a:r>
          </a:p>
          <a:p>
            <a:pPr marL="0" indent="0">
              <a:buNone/>
            </a:pPr>
            <a:r>
              <a:rPr lang="en-US" sz="1400" dirty="0" smtClean="0"/>
              <a:t>The major discrepancies were fees, charges and services charges, expenditure for environmental protection and donations. </a:t>
            </a:r>
          </a:p>
          <a:p>
            <a:pPr marL="0" indent="0">
              <a:buNone/>
            </a:pPr>
            <a:endParaRPr lang="en-US" sz="1400" u="sng" dirty="0" smtClean="0"/>
          </a:p>
          <a:p>
            <a:pPr marL="0" indent="0">
              <a:buNone/>
            </a:pPr>
            <a:r>
              <a:rPr lang="en-US" sz="1400" u="sng" dirty="0" smtClean="0"/>
              <a:t>From the Taxes section </a:t>
            </a:r>
            <a:r>
              <a:rPr lang="en-US" sz="1400" dirty="0" smtClean="0"/>
              <a:t>the main discrepancies were mainly from items Customs tax, Excise on imported fuel and oil materials.</a:t>
            </a:r>
          </a:p>
          <a:p>
            <a:pPr marL="0" indent="0">
              <a:buNone/>
            </a:pPr>
            <a:endParaRPr lang="en-US" sz="1400" dirty="0" smtClean="0"/>
          </a:p>
          <a:p>
            <a:pPr marL="0" indent="0">
              <a:buNone/>
            </a:pPr>
            <a:r>
              <a:rPr lang="en-US" sz="1400" u="sng" dirty="0" smtClean="0"/>
              <a:t>The discrepancies noted for the Fees</a:t>
            </a:r>
            <a:r>
              <a:rPr lang="en-US" sz="1400" dirty="0" smtClean="0"/>
              <a:t> were mainly from items such as Royalty fee and Reimbursement of deposit, exploration of which is carried out by the budget fund</a:t>
            </a:r>
          </a:p>
          <a:p>
            <a:pPr marL="0" indent="0">
              <a:buNone/>
            </a:pPr>
            <a:endParaRPr lang="en-US" sz="1400" dirty="0" smtClean="0"/>
          </a:p>
          <a:p>
            <a:pPr marL="0" indent="0">
              <a:buNone/>
            </a:pPr>
            <a:r>
              <a:rPr lang="en-US" sz="1400" u="sng" dirty="0" smtClean="0"/>
              <a:t>Charges and Service charges: </a:t>
            </a:r>
            <a:r>
              <a:rPr lang="en-US" sz="1400" dirty="0" smtClean="0"/>
              <a:t>it was mainly due to the Foreign Affairs and Immigration Office of Mongolia not being able to provide any further information on the amounts reported for the two companies, </a:t>
            </a:r>
            <a:r>
              <a:rPr lang="en-US" sz="1400" dirty="0" err="1" smtClean="0"/>
              <a:t>Boroo</a:t>
            </a:r>
            <a:r>
              <a:rPr lang="en-US" sz="1400" dirty="0" smtClean="0"/>
              <a:t> Gold and Petro China </a:t>
            </a:r>
            <a:r>
              <a:rPr lang="en-US" sz="1400" dirty="0" err="1" smtClean="0"/>
              <a:t>Dachin</a:t>
            </a:r>
            <a:r>
              <a:rPr lang="en-US" sz="1400" dirty="0" smtClean="0"/>
              <a:t> </a:t>
            </a:r>
            <a:r>
              <a:rPr lang="en-US" sz="1400" dirty="0" err="1" smtClean="0"/>
              <a:t>Tamsag</a:t>
            </a:r>
            <a:r>
              <a:rPr lang="en-US" sz="1400" dirty="0" smtClean="0"/>
              <a:t>.  </a:t>
            </a:r>
          </a:p>
          <a:p>
            <a:pPr marL="0" indent="0">
              <a:buNone/>
            </a:pPr>
            <a:endParaRPr lang="en-US" sz="1400" dirty="0" smtClean="0"/>
          </a:p>
          <a:p>
            <a:pPr>
              <a:buNone/>
            </a:pPr>
            <a:endParaRPr lang="en-US" sz="1400" dirty="0"/>
          </a:p>
        </p:txBody>
      </p:sp>
      <p:sp>
        <p:nvSpPr>
          <p:cNvPr id="6" name="Slide Number Placeholder 5"/>
          <p:cNvSpPr>
            <a:spLocks noGrp="1"/>
          </p:cNvSpPr>
          <p:nvPr>
            <p:ph type="sldNum" sz="quarter" idx="12"/>
          </p:nvPr>
        </p:nvSpPr>
        <p:spPr/>
        <p:txBody>
          <a:bodyPr/>
          <a:lstStyle/>
          <a:p>
            <a:fld id="{E7C3BFC7-B182-44B1-A043-CBB693879F9E}" type="slidenum">
              <a:rPr lang="en-US" smtClean="0"/>
              <a:pPr/>
              <a:t>10</a:t>
            </a:fld>
            <a:endParaRPr lang="en-US"/>
          </a:p>
        </p:txBody>
      </p:sp>
      <p:sp>
        <p:nvSpPr>
          <p:cNvPr id="7" name="Title 1"/>
          <p:cNvSpPr txBox="1">
            <a:spLocks/>
          </p:cNvSpPr>
          <p:nvPr/>
        </p:nvSpPr>
        <p:spPr>
          <a:xfrm>
            <a:off x="0" y="0"/>
            <a:ext cx="9144000" cy="571480"/>
          </a:xfrm>
          <a:prstGeom prst="rect">
            <a:avLst/>
          </a:prstGeom>
          <a:gradFill>
            <a:gsLst>
              <a:gs pos="0">
                <a:srgbClr val="FFFFCC"/>
              </a:gs>
              <a:gs pos="100000">
                <a:schemeClr val="accent2">
                  <a:gamma/>
                  <a:tint val="0"/>
                  <a:invGamma/>
                </a:schemeClr>
              </a:gs>
            </a:gsLst>
            <a:lin ang="18900000" scaled="0"/>
          </a:gradFill>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Mongolia Second EITI Reconciliation</a:t>
            </a:r>
            <a:r>
              <a:rPr kumimoji="0" lang="en-US" sz="2400" b="1" i="0" u="none" strike="noStrike" kern="1200" cap="none" spc="0" normalizeH="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 Report - 2007</a:t>
            </a:r>
            <a:endParaRPr kumimoji="0" lang="en-US" sz="2400" b="1"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457200" y="857232"/>
            <a:ext cx="8229600" cy="5786478"/>
          </a:xfrm>
        </p:spPr>
        <p:txBody>
          <a:bodyPr>
            <a:normAutofit fontScale="77500" lnSpcReduction="20000"/>
          </a:bodyPr>
          <a:lstStyle/>
          <a:p>
            <a:pPr>
              <a:buNone/>
            </a:pPr>
            <a:r>
              <a:rPr lang="en-US" b="1" dirty="0" smtClean="0">
                <a:solidFill>
                  <a:srgbClr val="C00000"/>
                </a:solidFill>
              </a:rPr>
              <a:t>Reconciler’s </a:t>
            </a:r>
            <a:r>
              <a:rPr lang="en-US" b="1" dirty="0" smtClean="0">
                <a:solidFill>
                  <a:srgbClr val="C00000"/>
                </a:solidFill>
              </a:rPr>
              <a:t>Recommendations:</a:t>
            </a:r>
            <a:endParaRPr lang="en-US" b="1" dirty="0" smtClean="0">
              <a:solidFill>
                <a:srgbClr val="C00000"/>
              </a:solidFill>
            </a:endParaRPr>
          </a:p>
          <a:p>
            <a:pPr lvl="1"/>
            <a:r>
              <a:rPr lang="en-US" dirty="0" smtClean="0"/>
              <a:t>Timeline: Further consideration on the timing of this exercise should be taken into account for future EITI Reconciliation and Report engagements to avoid holiday periods and financial reporting deadlines. In addition, in the event that key personnel from companies and Government Entities are not available, alternative personnel should be identified.</a:t>
            </a:r>
          </a:p>
          <a:p>
            <a:pPr lvl="1"/>
            <a:r>
              <a:rPr lang="en-US" dirty="0" err="1" smtClean="0"/>
              <a:t>MoF</a:t>
            </a:r>
            <a:r>
              <a:rPr lang="en-US" dirty="0" smtClean="0"/>
              <a:t> should be entrusted with the overall role of monitoring these government entities to facilitate timely submission as well as the completeness and accuracy of the information submitted.</a:t>
            </a:r>
          </a:p>
          <a:p>
            <a:pPr lvl="1"/>
            <a:r>
              <a:rPr lang="en-US" dirty="0" smtClean="0"/>
              <a:t>For information on Land rent and fee for water use provided by </a:t>
            </a:r>
            <a:r>
              <a:rPr lang="en-US" dirty="0" err="1" smtClean="0"/>
              <a:t>soums</a:t>
            </a:r>
            <a:r>
              <a:rPr lang="en-US" dirty="0" smtClean="0"/>
              <a:t>, the GDTM should ensure that a detailed listing of all these receipts received from companies by the various </a:t>
            </a:r>
            <a:r>
              <a:rPr lang="en-US" dirty="0" err="1" smtClean="0"/>
              <a:t>soums</a:t>
            </a:r>
            <a:r>
              <a:rPr lang="en-US" dirty="0" smtClean="0"/>
              <a:t> be prepared on a regular basis and submitted to the </a:t>
            </a:r>
            <a:r>
              <a:rPr lang="en-US" dirty="0" err="1" smtClean="0"/>
              <a:t>aimags</a:t>
            </a:r>
            <a:r>
              <a:rPr lang="en-US" dirty="0" smtClean="0"/>
              <a:t> for compilation.</a:t>
            </a:r>
          </a:p>
          <a:p>
            <a:pPr lvl="1"/>
            <a:r>
              <a:rPr lang="en-US" dirty="0" smtClean="0"/>
              <a:t>Details on donations should be captured on a regular basis to allow an accurate reconciliation</a:t>
            </a:r>
          </a:p>
          <a:p>
            <a:pPr>
              <a:buNone/>
            </a:pPr>
            <a:endParaRPr lang="en-US" dirty="0"/>
          </a:p>
        </p:txBody>
      </p:sp>
      <p:sp>
        <p:nvSpPr>
          <p:cNvPr id="6" name="Slide Number Placeholder 5"/>
          <p:cNvSpPr>
            <a:spLocks noGrp="1"/>
          </p:cNvSpPr>
          <p:nvPr>
            <p:ph type="sldNum" sz="quarter" idx="12"/>
          </p:nvPr>
        </p:nvSpPr>
        <p:spPr/>
        <p:txBody>
          <a:bodyPr/>
          <a:lstStyle/>
          <a:p>
            <a:fld id="{E7C3BFC7-B182-44B1-A043-CBB693879F9E}" type="slidenum">
              <a:rPr lang="en-US" smtClean="0"/>
              <a:pPr/>
              <a:t>11</a:t>
            </a:fld>
            <a:endParaRPr lang="en-US"/>
          </a:p>
        </p:txBody>
      </p:sp>
      <p:sp>
        <p:nvSpPr>
          <p:cNvPr id="7" name="Title 1"/>
          <p:cNvSpPr txBox="1">
            <a:spLocks/>
          </p:cNvSpPr>
          <p:nvPr/>
        </p:nvSpPr>
        <p:spPr>
          <a:xfrm>
            <a:off x="0" y="0"/>
            <a:ext cx="9144000" cy="571480"/>
          </a:xfrm>
          <a:prstGeom prst="rect">
            <a:avLst/>
          </a:prstGeom>
          <a:gradFill>
            <a:gsLst>
              <a:gs pos="0">
                <a:srgbClr val="FFFFCC"/>
              </a:gs>
              <a:gs pos="100000">
                <a:schemeClr val="accent2">
                  <a:gamma/>
                  <a:tint val="0"/>
                  <a:invGamma/>
                </a:schemeClr>
              </a:gs>
            </a:gsLst>
            <a:lin ang="18900000" scaled="0"/>
          </a:gradFill>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Mongolia Second EITI Reconciliation</a:t>
            </a:r>
            <a:r>
              <a:rPr kumimoji="0" lang="en-US" sz="2400" b="1" i="0" u="none" strike="noStrike" kern="1200" cap="none" spc="0" normalizeH="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 Report - 2007</a:t>
            </a:r>
            <a:endParaRPr kumimoji="0" lang="en-US" sz="2400" b="1"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457200" y="857232"/>
            <a:ext cx="8229600" cy="5786478"/>
          </a:xfrm>
        </p:spPr>
        <p:txBody>
          <a:bodyPr>
            <a:normAutofit fontScale="85000" lnSpcReduction="20000"/>
          </a:bodyPr>
          <a:lstStyle/>
          <a:p>
            <a:pPr>
              <a:buNone/>
            </a:pPr>
            <a:r>
              <a:rPr lang="en-US" b="1" dirty="0" smtClean="0">
                <a:solidFill>
                  <a:srgbClr val="C00000"/>
                </a:solidFill>
              </a:rPr>
              <a:t>Reconciler’s </a:t>
            </a:r>
            <a:r>
              <a:rPr lang="en-US" b="1" dirty="0" smtClean="0">
                <a:solidFill>
                  <a:srgbClr val="C00000"/>
                </a:solidFill>
              </a:rPr>
              <a:t>Recommendations (cont):</a:t>
            </a:r>
            <a:endParaRPr lang="en-US" b="1" dirty="0" smtClean="0">
              <a:solidFill>
                <a:srgbClr val="C00000"/>
              </a:solidFill>
            </a:endParaRPr>
          </a:p>
          <a:p>
            <a:pPr lvl="1"/>
            <a:r>
              <a:rPr lang="en-US" dirty="0" smtClean="0"/>
              <a:t>Instructions </a:t>
            </a:r>
            <a:r>
              <a:rPr lang="en-US" dirty="0" smtClean="0"/>
              <a:t>on completing templates should be detailed</a:t>
            </a:r>
          </a:p>
          <a:p>
            <a:pPr lvl="1"/>
            <a:r>
              <a:rPr lang="en-US" dirty="0" smtClean="0"/>
              <a:t>The reporting of payments received by companies involves various government bodies and in order to ensure completeness of data captured and reported, a concerted effort will have to be made by the </a:t>
            </a:r>
            <a:r>
              <a:rPr lang="en-US" dirty="0" err="1" smtClean="0"/>
              <a:t>MoF</a:t>
            </a:r>
            <a:endParaRPr lang="en-US" dirty="0" smtClean="0"/>
          </a:p>
          <a:p>
            <a:pPr lvl="1"/>
            <a:r>
              <a:rPr lang="en-US" dirty="0" smtClean="0"/>
              <a:t>A Help Desk should be set up to tackle any problems or questions that maybe faced by the companies and government entities in the completion of the EITI templates</a:t>
            </a:r>
          </a:p>
          <a:p>
            <a:pPr lvl="1"/>
            <a:r>
              <a:rPr lang="en-US" dirty="0" smtClean="0"/>
              <a:t>Due to custom tax, custom service fee and expenditure incurred in relation to environmental protection amounts were reported as a lump-sum payments the supporting details were unavailable, therefore to avoid the aforementioned being repeated in the future, adequate instructions and guidelines should be developed for accountants.</a:t>
            </a:r>
          </a:p>
          <a:p>
            <a:pPr>
              <a:buNone/>
            </a:pPr>
            <a:endParaRPr lang="en-US" dirty="0"/>
          </a:p>
        </p:txBody>
      </p:sp>
      <p:sp>
        <p:nvSpPr>
          <p:cNvPr id="6" name="Slide Number Placeholder 5"/>
          <p:cNvSpPr>
            <a:spLocks noGrp="1"/>
          </p:cNvSpPr>
          <p:nvPr>
            <p:ph type="sldNum" sz="quarter" idx="12"/>
          </p:nvPr>
        </p:nvSpPr>
        <p:spPr/>
        <p:txBody>
          <a:bodyPr/>
          <a:lstStyle/>
          <a:p>
            <a:fld id="{E7C3BFC7-B182-44B1-A043-CBB693879F9E}" type="slidenum">
              <a:rPr lang="en-US" smtClean="0"/>
              <a:pPr/>
              <a:t>12</a:t>
            </a:fld>
            <a:endParaRPr lang="en-US"/>
          </a:p>
        </p:txBody>
      </p:sp>
      <p:sp>
        <p:nvSpPr>
          <p:cNvPr id="7" name="Title 1"/>
          <p:cNvSpPr txBox="1">
            <a:spLocks/>
          </p:cNvSpPr>
          <p:nvPr/>
        </p:nvSpPr>
        <p:spPr>
          <a:xfrm>
            <a:off x="0" y="0"/>
            <a:ext cx="9144000" cy="571480"/>
          </a:xfrm>
          <a:prstGeom prst="rect">
            <a:avLst/>
          </a:prstGeom>
          <a:gradFill>
            <a:gsLst>
              <a:gs pos="0">
                <a:srgbClr val="FFFFCC"/>
              </a:gs>
              <a:gs pos="100000">
                <a:schemeClr val="accent2">
                  <a:gamma/>
                  <a:tint val="0"/>
                  <a:invGamma/>
                </a:schemeClr>
              </a:gs>
            </a:gsLst>
            <a:lin ang="18900000" scaled="0"/>
          </a:gradFill>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Mongolia Second EITI Reconciliation</a:t>
            </a:r>
            <a:r>
              <a:rPr kumimoji="0" lang="en-US" sz="2400" b="1" i="0" u="none" strike="noStrike" kern="1200" cap="none" spc="0" normalizeH="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 Report - 2007</a:t>
            </a:r>
            <a:endParaRPr kumimoji="0" lang="en-US" sz="2400" b="1"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4294967295"/>
          </p:nvPr>
        </p:nvPicPr>
        <p:blipFill>
          <a:blip r:embed="rId2"/>
          <a:srcRect/>
          <a:stretch>
            <a:fillRect/>
          </a:stretch>
        </p:blipFill>
        <p:spPr bwMode="auto">
          <a:xfrm>
            <a:off x="500034" y="1285860"/>
            <a:ext cx="8229600" cy="2786082"/>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E7C3BFC7-B182-44B1-A043-CBB693879F9E}" type="slidenum">
              <a:rPr lang="en-US" smtClean="0"/>
              <a:pPr/>
              <a:t>13</a:t>
            </a:fld>
            <a:endParaRPr lang="en-US"/>
          </a:p>
        </p:txBody>
      </p:sp>
      <p:sp>
        <p:nvSpPr>
          <p:cNvPr id="7" name="Title 1"/>
          <p:cNvSpPr txBox="1">
            <a:spLocks/>
          </p:cNvSpPr>
          <p:nvPr/>
        </p:nvSpPr>
        <p:spPr>
          <a:xfrm>
            <a:off x="0" y="0"/>
            <a:ext cx="9144000" cy="571480"/>
          </a:xfrm>
          <a:prstGeom prst="rect">
            <a:avLst/>
          </a:prstGeom>
          <a:gradFill>
            <a:gsLst>
              <a:gs pos="0">
                <a:srgbClr val="FFFFCC"/>
              </a:gs>
              <a:gs pos="100000">
                <a:schemeClr val="accent2">
                  <a:gamma/>
                  <a:tint val="0"/>
                  <a:invGamma/>
                </a:schemeClr>
              </a:gs>
            </a:gsLst>
            <a:lin ang="18900000" scaled="0"/>
          </a:gradFill>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Mongolia Second EITI Reconciliation</a:t>
            </a:r>
            <a:r>
              <a:rPr kumimoji="0" lang="en-US" sz="2400" b="1" i="0" u="none" strike="noStrike" kern="1200" cap="none" spc="0" normalizeH="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 Report - 2007</a:t>
            </a:r>
            <a:endParaRPr kumimoji="0" lang="en-US" sz="2400" b="1"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mj-lt"/>
              <a:ea typeface="+mj-ea"/>
              <a:cs typeface="+mj-cs"/>
            </a:endParaRPr>
          </a:p>
        </p:txBody>
      </p:sp>
      <p:sp>
        <p:nvSpPr>
          <p:cNvPr id="8" name="TextBox 7"/>
          <p:cNvSpPr txBox="1"/>
          <p:nvPr/>
        </p:nvSpPr>
        <p:spPr>
          <a:xfrm>
            <a:off x="428596" y="785794"/>
            <a:ext cx="5643602" cy="369332"/>
          </a:xfrm>
          <a:prstGeom prst="rect">
            <a:avLst/>
          </a:prstGeom>
          <a:noFill/>
        </p:spPr>
        <p:txBody>
          <a:bodyPr wrap="square" rtlCol="0">
            <a:spAutoFit/>
          </a:bodyPr>
          <a:lstStyle/>
          <a:p>
            <a:r>
              <a:rPr lang="en-US" dirty="0" smtClean="0"/>
              <a:t>Table 5. Aggregated financial flows, by types of payments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4294967295"/>
          </p:nvPr>
        </p:nvPicPr>
        <p:blipFill>
          <a:blip r:embed="rId2"/>
          <a:srcRect/>
          <a:stretch>
            <a:fillRect/>
          </a:stretch>
        </p:blipFill>
        <p:spPr bwMode="auto">
          <a:xfrm>
            <a:off x="571472" y="1071546"/>
            <a:ext cx="5857916" cy="5531114"/>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E7C3BFC7-B182-44B1-A043-CBB693879F9E}" type="slidenum">
              <a:rPr lang="en-US" smtClean="0"/>
              <a:pPr/>
              <a:t>14</a:t>
            </a:fld>
            <a:endParaRPr lang="en-US"/>
          </a:p>
        </p:txBody>
      </p:sp>
      <p:sp>
        <p:nvSpPr>
          <p:cNvPr id="6" name="Title 1"/>
          <p:cNvSpPr txBox="1">
            <a:spLocks/>
          </p:cNvSpPr>
          <p:nvPr/>
        </p:nvSpPr>
        <p:spPr>
          <a:xfrm>
            <a:off x="0" y="0"/>
            <a:ext cx="9144000" cy="571480"/>
          </a:xfrm>
          <a:prstGeom prst="rect">
            <a:avLst/>
          </a:prstGeom>
          <a:gradFill>
            <a:gsLst>
              <a:gs pos="0">
                <a:srgbClr val="FFFFCC"/>
              </a:gs>
              <a:gs pos="100000">
                <a:schemeClr val="accent2">
                  <a:gamma/>
                  <a:tint val="0"/>
                  <a:invGamma/>
                </a:schemeClr>
              </a:gs>
            </a:gsLst>
            <a:lin ang="18900000" scaled="0"/>
          </a:gradFill>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Mongolia Second EITI Reconciliation</a:t>
            </a:r>
            <a:r>
              <a:rPr kumimoji="0" lang="en-US" sz="2400" b="1" i="0" u="none" strike="noStrike" kern="1200" cap="none" spc="0" normalizeH="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 Report - 2007</a:t>
            </a:r>
            <a:endParaRPr kumimoji="0" lang="en-US" sz="2400" b="1"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mj-lt"/>
              <a:ea typeface="+mj-ea"/>
              <a:cs typeface="+mj-cs"/>
            </a:endParaRPr>
          </a:p>
        </p:txBody>
      </p:sp>
      <p:sp>
        <p:nvSpPr>
          <p:cNvPr id="7" name="TextBox 6"/>
          <p:cNvSpPr txBox="1"/>
          <p:nvPr/>
        </p:nvSpPr>
        <p:spPr>
          <a:xfrm>
            <a:off x="428596" y="714356"/>
            <a:ext cx="5643602" cy="369332"/>
          </a:xfrm>
          <a:prstGeom prst="rect">
            <a:avLst/>
          </a:prstGeom>
          <a:noFill/>
        </p:spPr>
        <p:txBody>
          <a:bodyPr wrap="square" rtlCol="0">
            <a:spAutoFit/>
          </a:bodyPr>
          <a:lstStyle/>
          <a:p>
            <a:r>
              <a:rPr lang="en-US" dirty="0" smtClean="0"/>
              <a:t>Table 6. Aggregated financial flows, by companies</a:t>
            </a:r>
            <a:endParaRPr lang="en-US" dirty="0"/>
          </a:p>
        </p:txBody>
      </p:sp>
      <p:sp>
        <p:nvSpPr>
          <p:cNvPr id="8" name="Rectangle 7"/>
          <p:cNvSpPr/>
          <p:nvPr/>
        </p:nvSpPr>
        <p:spPr>
          <a:xfrm>
            <a:off x="6500826" y="1071546"/>
            <a:ext cx="2285984" cy="2677656"/>
          </a:xfrm>
          <a:prstGeom prst="rect">
            <a:avLst/>
          </a:prstGeom>
        </p:spPr>
        <p:txBody>
          <a:bodyPr wrap="square">
            <a:spAutoFit/>
          </a:bodyPr>
          <a:lstStyle/>
          <a:p>
            <a:r>
              <a:rPr lang="en-US" sz="1400" dirty="0" smtClean="0"/>
              <a:t>The unresolved discrepancy was balanced with the amount of 11,5 billion MNT , because of </a:t>
            </a:r>
            <a:r>
              <a:rPr lang="en-US" sz="1400" dirty="0" err="1" smtClean="0"/>
              <a:t>Altan</a:t>
            </a:r>
            <a:r>
              <a:rPr lang="en-US" sz="1400" dirty="0" smtClean="0"/>
              <a:t> </a:t>
            </a:r>
            <a:r>
              <a:rPr lang="en-US" sz="1400" dirty="0" err="1" smtClean="0"/>
              <a:t>Dornod</a:t>
            </a:r>
            <a:r>
              <a:rPr lang="en-US" sz="1400" dirty="0" smtClean="0"/>
              <a:t> Mongol LLC’s tax issue amounted 10,7 billion MNT was in international arbitration court, this amount was deducted from above balance and final unresolved discrepancy amounted MNT 775 million.  </a:t>
            </a:r>
            <a:endParaRPr lang="en-US" sz="14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457200" y="857232"/>
            <a:ext cx="8229600" cy="5786478"/>
          </a:xfrm>
        </p:spPr>
        <p:txBody>
          <a:bodyPr>
            <a:normAutofit fontScale="40000" lnSpcReduction="20000"/>
          </a:bodyPr>
          <a:lstStyle/>
          <a:p>
            <a:pPr marL="0" indent="0">
              <a:buNone/>
            </a:pPr>
            <a:r>
              <a:rPr lang="en-US" dirty="0" smtClean="0"/>
              <a:t>The third reconciliation covers 46 companies reports above 100,0 million MNT materiality payments and Government receipts. In this report, the Government has declared receipts with the amount of 684,9 billion MNT, companies has proved payments with the amount of 686,0 billion MNT (See table 7). </a:t>
            </a:r>
          </a:p>
          <a:p>
            <a:pPr>
              <a:buNone/>
            </a:pPr>
            <a:endParaRPr lang="en-US" dirty="0" smtClean="0"/>
          </a:p>
          <a:p>
            <a:pPr>
              <a:buNone/>
            </a:pPr>
            <a:r>
              <a:rPr lang="en-US" b="1" dirty="0" smtClean="0">
                <a:solidFill>
                  <a:srgbClr val="C00000"/>
                </a:solidFill>
              </a:rPr>
              <a:t>Major Findings</a:t>
            </a:r>
          </a:p>
          <a:p>
            <a:pPr marL="0" indent="0">
              <a:buNone/>
            </a:pPr>
            <a:r>
              <a:rPr lang="en-US" dirty="0" smtClean="0"/>
              <a:t>The major unresolved discrepancies were mainly from items expenditure for environmental protection and charges and service charges amounting MNT 669,3 million and MNT 356,7 million.</a:t>
            </a:r>
          </a:p>
          <a:p>
            <a:pPr marL="0" indent="0">
              <a:buNone/>
            </a:pPr>
            <a:endParaRPr lang="en-US" dirty="0" smtClean="0"/>
          </a:p>
          <a:p>
            <a:pPr marL="0" indent="0">
              <a:buNone/>
            </a:pPr>
            <a:r>
              <a:rPr lang="en-US" u="sng" dirty="0" smtClean="0"/>
              <a:t>Expenditure for environmental protection: </a:t>
            </a:r>
            <a:r>
              <a:rPr lang="en-GB" dirty="0" smtClean="0"/>
              <a:t>Several differences are difficult to be resolved since the information sources for the expenditures of environmental protection are different. The mining companies submit their “Completion report of Environment plan” annually and our team has noticed that the reports are not in consistence of their financial statements, and the reports mostly prepared by the geologist of the companies. Therefore, the differences were difficult to be resolved. </a:t>
            </a:r>
            <a:endParaRPr lang="en-US" dirty="0" smtClean="0"/>
          </a:p>
          <a:p>
            <a:pPr marL="0" indent="0">
              <a:buNone/>
            </a:pPr>
            <a:endParaRPr lang="en-US" dirty="0" smtClean="0"/>
          </a:p>
          <a:p>
            <a:pPr marL="0" indent="0">
              <a:buNone/>
            </a:pPr>
            <a:r>
              <a:rPr lang="en-US" u="sng" dirty="0" smtClean="0"/>
              <a:t>Charges and Service charges: </a:t>
            </a:r>
            <a:r>
              <a:rPr lang="en-GB" dirty="0" smtClean="0"/>
              <a:t>Main reasons in respect of stamp and other charge for state registration paid to state and local administration in accordance with relevant law are as follow: </a:t>
            </a:r>
            <a:endParaRPr lang="en-US" dirty="0" smtClean="0"/>
          </a:p>
          <a:p>
            <a:pPr lvl="1"/>
            <a:r>
              <a:rPr lang="en-GB" dirty="0" smtClean="0"/>
              <a:t>It was due to lack of detailed guidance in methodology of filling-up the Template No.1 on what types of charges to be maintained or included, and not clear information flow to consolidate to the government reporting. </a:t>
            </a:r>
            <a:endParaRPr lang="en-US" dirty="0" smtClean="0"/>
          </a:p>
          <a:p>
            <a:pPr lvl="1"/>
            <a:r>
              <a:rPr lang="en-GB" dirty="0" smtClean="0"/>
              <a:t>It is not reported in the government reporting due to not obvious seeing of the figures in the financial statements since the companies have reported charges and service charges as per their own classifications. </a:t>
            </a:r>
            <a:endParaRPr lang="en-US" dirty="0" smtClean="0"/>
          </a:p>
          <a:p>
            <a:pPr lvl="1"/>
            <a:r>
              <a:rPr lang="en-GB" dirty="0" smtClean="0"/>
              <a:t>In order to adjust the companies figures we have sent the confirmations letters to the local government organisations, however, the local government officials are not showing importance to reply to our letters, and the received replies are not satisfactory. </a:t>
            </a:r>
            <a:endParaRPr lang="en-US" dirty="0" smtClean="0"/>
          </a:p>
          <a:p>
            <a:pPr marL="0" indent="0">
              <a:buNone/>
            </a:pPr>
            <a:endParaRPr lang="en-US" dirty="0" smtClean="0"/>
          </a:p>
          <a:p>
            <a:pPr marL="0" indent="0">
              <a:buNone/>
            </a:pPr>
            <a:r>
              <a:rPr lang="en-US" u="sng" dirty="0" smtClean="0"/>
              <a:t>For Taxes</a:t>
            </a:r>
            <a:r>
              <a:rPr lang="en-US" dirty="0" smtClean="0"/>
              <a:t>, discrepancy was mainly from Customs tax amounting MNT 59,8 million.</a:t>
            </a:r>
          </a:p>
          <a:p>
            <a:pPr marL="0" indent="0">
              <a:buNone/>
            </a:pPr>
            <a:endParaRPr lang="en-US" dirty="0" smtClean="0"/>
          </a:p>
          <a:p>
            <a:pPr marL="0" indent="0">
              <a:buNone/>
            </a:pPr>
            <a:r>
              <a:rPr lang="en-US" u="sng" dirty="0" smtClean="0"/>
              <a:t>Fees</a:t>
            </a:r>
            <a:r>
              <a:rPr lang="en-US" dirty="0" smtClean="0"/>
              <a:t>: mainly from Royalty tax, Land fee, Fee for water use, Fee for recruiting foreign experts and workers amounting MNT 18,2 million, MNT 5,7 million, MNT 9,2 million, and MNT 29,4 million.</a:t>
            </a:r>
          </a:p>
          <a:p>
            <a:pPr marL="0" indent="0">
              <a:buNone/>
            </a:pPr>
            <a:endParaRPr lang="en-US" dirty="0" smtClean="0"/>
          </a:p>
          <a:p>
            <a:pPr>
              <a:buNone/>
            </a:pPr>
            <a:endParaRPr lang="en-US" dirty="0"/>
          </a:p>
        </p:txBody>
      </p:sp>
      <p:sp>
        <p:nvSpPr>
          <p:cNvPr id="6" name="Slide Number Placeholder 5"/>
          <p:cNvSpPr>
            <a:spLocks noGrp="1"/>
          </p:cNvSpPr>
          <p:nvPr>
            <p:ph type="sldNum" sz="quarter" idx="12"/>
          </p:nvPr>
        </p:nvSpPr>
        <p:spPr/>
        <p:txBody>
          <a:bodyPr/>
          <a:lstStyle/>
          <a:p>
            <a:fld id="{E7C3BFC7-B182-44B1-A043-CBB693879F9E}" type="slidenum">
              <a:rPr lang="en-US" smtClean="0"/>
              <a:pPr/>
              <a:t>15</a:t>
            </a:fld>
            <a:endParaRPr lang="en-US"/>
          </a:p>
        </p:txBody>
      </p:sp>
      <p:sp>
        <p:nvSpPr>
          <p:cNvPr id="9" name="Title 1"/>
          <p:cNvSpPr txBox="1">
            <a:spLocks/>
          </p:cNvSpPr>
          <p:nvPr/>
        </p:nvSpPr>
        <p:spPr>
          <a:xfrm>
            <a:off x="0" y="0"/>
            <a:ext cx="9144000" cy="571480"/>
          </a:xfrm>
          <a:prstGeom prst="rect">
            <a:avLst/>
          </a:prstGeom>
          <a:gradFill>
            <a:gsLst>
              <a:gs pos="0">
                <a:srgbClr val="0066CC"/>
              </a:gs>
              <a:gs pos="100000">
                <a:schemeClr val="accent2">
                  <a:gamma/>
                  <a:tint val="0"/>
                  <a:invGamma/>
                </a:schemeClr>
              </a:gs>
            </a:gsLst>
            <a:lin ang="18900000" scaled="0"/>
          </a:gradFill>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Mongolia Third EITI Reconciliation</a:t>
            </a:r>
            <a:r>
              <a:rPr kumimoji="0" lang="en-US" sz="2400" b="1" i="0" u="none" strike="noStrike" kern="1200" cap="none" spc="0" normalizeH="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 Report - 2008</a:t>
            </a:r>
            <a:endParaRPr kumimoji="0" lang="en-US"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428596" y="714356"/>
            <a:ext cx="8229600" cy="5715040"/>
          </a:xfrm>
        </p:spPr>
        <p:txBody>
          <a:bodyPr>
            <a:noAutofit/>
          </a:bodyPr>
          <a:lstStyle/>
          <a:p>
            <a:pPr>
              <a:buNone/>
            </a:pPr>
            <a:r>
              <a:rPr lang="en-US" sz="2400" b="1" dirty="0" smtClean="0">
                <a:solidFill>
                  <a:srgbClr val="C00000"/>
                </a:solidFill>
              </a:rPr>
              <a:t>Reconciler’s </a:t>
            </a:r>
            <a:r>
              <a:rPr lang="en-US" sz="2400" b="1" dirty="0" smtClean="0">
                <a:solidFill>
                  <a:srgbClr val="C00000"/>
                </a:solidFill>
              </a:rPr>
              <a:t>Recommendations:</a:t>
            </a:r>
            <a:endParaRPr lang="en-US" sz="2400" b="1" dirty="0" smtClean="0">
              <a:solidFill>
                <a:srgbClr val="C00000"/>
              </a:solidFill>
            </a:endParaRPr>
          </a:p>
          <a:p>
            <a:pPr lvl="1"/>
            <a:r>
              <a:rPr lang="en-GB" sz="1200" b="1" u="sng" dirty="0" smtClean="0"/>
              <a:t>The EITI objectives and process for Mongolia  should be codified in legislation</a:t>
            </a:r>
            <a:endParaRPr lang="en-US" sz="1200" dirty="0" smtClean="0"/>
          </a:p>
          <a:p>
            <a:pPr lvl="1"/>
            <a:r>
              <a:rPr lang="en-GB" sz="1200" b="1" u="sng" dirty="0" smtClean="0"/>
              <a:t>There should be improved definitions for each revenue stream included in EITI </a:t>
            </a:r>
            <a:r>
              <a:rPr lang="en-GB" sz="1200" dirty="0" smtClean="0"/>
              <a:t>The scope of each revenue stream and the items to be included in it should be defined. This will help to avoid confusion over the correct completion of the templates.</a:t>
            </a:r>
            <a:endParaRPr lang="en-US" sz="1200" dirty="0" smtClean="0"/>
          </a:p>
          <a:p>
            <a:pPr lvl="1"/>
            <a:r>
              <a:rPr lang="en-GB" sz="1200" b="1" u="sng" dirty="0" smtClean="0"/>
              <a:t>Company EITI submissions should be subject to audit confirmation</a:t>
            </a:r>
            <a:r>
              <a:rPr lang="en-GB" sz="1200" dirty="0" smtClean="0"/>
              <a:t> Consideration could be given to exempting from this process companies whose payments fall below a minimum threshold, since it can be burdensome for small organisations, whose payments may not be material to overall EITI revenues.</a:t>
            </a:r>
            <a:endParaRPr lang="en-US" sz="1200" dirty="0" smtClean="0"/>
          </a:p>
          <a:p>
            <a:pPr lvl="1"/>
            <a:r>
              <a:rPr lang="en-GB" sz="1200" b="1" u="sng" dirty="0" smtClean="0"/>
              <a:t>Government processes for collection and reporting of information for EITI should be audited periodically</a:t>
            </a:r>
            <a:r>
              <a:rPr lang="en-GB" sz="1200" dirty="0" smtClean="0"/>
              <a:t> There is currently no provision for government processes to be audited as envisaged under EITI rules. A periodic review would assist in improving these processes and making them more robust (see section 8.5 on difficulties experienced during the 2008 reconciliation).</a:t>
            </a:r>
            <a:endParaRPr lang="en-US" sz="1200" dirty="0" smtClean="0"/>
          </a:p>
          <a:p>
            <a:pPr lvl="1"/>
            <a:r>
              <a:rPr lang="en-GB" sz="1200" b="1" u="sng" dirty="0" smtClean="0"/>
              <a:t>Sub contractors</a:t>
            </a:r>
            <a:r>
              <a:rPr lang="en-GB" sz="1200" dirty="0" smtClean="0"/>
              <a:t> Sub-contractors are used by some mining companies in Mongolia to carry out activities which are carried out by other mining companies themselves; for example, drilling, earthmoving and </a:t>
            </a:r>
            <a:r>
              <a:rPr lang="en-GB" sz="1200" dirty="0" err="1" smtClean="0"/>
              <a:t>restroration</a:t>
            </a:r>
            <a:r>
              <a:rPr lang="en-GB" sz="1200" dirty="0" smtClean="0"/>
              <a:t>-these are directly connected to extractive activity. In companies where they are used, sub contractors will make payments to government which would be included in EITI if the operation were carried out by the company itself but which are omitted under the existing selection criteria used by the MEITI Working Group.</a:t>
            </a:r>
            <a:endParaRPr lang="en-US" sz="1200" dirty="0" smtClean="0"/>
          </a:p>
          <a:p>
            <a:pPr lvl="1"/>
            <a:r>
              <a:rPr lang="en-GB" sz="1200" b="1" u="sng" dirty="0" smtClean="0"/>
              <a:t>Donations</a:t>
            </a:r>
            <a:r>
              <a:rPr lang="en-GB" sz="1200" dirty="0" smtClean="0"/>
              <a:t> The donations reported by companies did not represent, in many cases, payments to government; rather, they were costs which the company incurred voluntarily and has designated as being for the benefit of the community (e.g. construction of a road). We recommend that the Working Group should review the definition of items to be included under donations for EITI and require companies to exclude, or to show under the voluntary return, all items which are not paid to government; and consider whether a minimum value is appropriate for reporting donations</a:t>
            </a:r>
            <a:endParaRPr lang="en-US" sz="2000" dirty="0" smtClean="0"/>
          </a:p>
          <a:p>
            <a:pPr lvl="1"/>
            <a:r>
              <a:rPr lang="en-GB" sz="1200" b="1" u="sng" dirty="0" smtClean="0"/>
              <a:t>Charges and service charges</a:t>
            </a:r>
            <a:r>
              <a:rPr lang="en-GB" sz="1200" dirty="0" smtClean="0"/>
              <a:t> The total receipts reported for these charges by government in 2008 amounted to MNT 2.5 billion, out of total adjusted receipts of MNT 685 billion. These charges represent only 0.36% of total government receipts captured under the current EITI exercise and the Working Group should consider whether they should be included as a material receipts from the extractive sector.</a:t>
            </a:r>
            <a:endParaRPr lang="en-US" sz="1200" dirty="0" smtClean="0"/>
          </a:p>
          <a:p>
            <a:pPr lvl="1"/>
            <a:endParaRPr lang="en-US" sz="1200" dirty="0" smtClean="0"/>
          </a:p>
          <a:p>
            <a:pPr lvl="1"/>
            <a:endParaRPr lang="en-US" sz="1200" b="1" dirty="0" smtClean="0"/>
          </a:p>
          <a:p>
            <a:pPr lvl="1"/>
            <a:endParaRPr lang="en-US" sz="1200" dirty="0" smtClean="0"/>
          </a:p>
          <a:p>
            <a:pPr lvl="1"/>
            <a:endParaRPr lang="en-US" sz="1200" dirty="0" smtClean="0"/>
          </a:p>
          <a:p>
            <a:pPr lvl="1"/>
            <a:endParaRPr lang="en-US" sz="1200" dirty="0" smtClean="0"/>
          </a:p>
          <a:p>
            <a:pPr lvl="1"/>
            <a:endParaRPr lang="en-US" sz="1200" dirty="0" smtClean="0"/>
          </a:p>
          <a:p>
            <a:pPr lvl="1"/>
            <a:endParaRPr lang="en-US" sz="1200" dirty="0" smtClean="0"/>
          </a:p>
          <a:p>
            <a:pPr lvl="1"/>
            <a:endParaRPr lang="en-US" sz="1200" dirty="0" smtClean="0"/>
          </a:p>
          <a:p>
            <a:pPr lvl="1"/>
            <a:endParaRPr lang="en-US" sz="1200" dirty="0"/>
          </a:p>
        </p:txBody>
      </p:sp>
      <p:sp>
        <p:nvSpPr>
          <p:cNvPr id="5" name="Slide Number Placeholder 4"/>
          <p:cNvSpPr>
            <a:spLocks noGrp="1"/>
          </p:cNvSpPr>
          <p:nvPr>
            <p:ph type="sldNum" sz="quarter" idx="12"/>
          </p:nvPr>
        </p:nvSpPr>
        <p:spPr/>
        <p:txBody>
          <a:bodyPr/>
          <a:lstStyle/>
          <a:p>
            <a:fld id="{E7C3BFC7-B182-44B1-A043-CBB693879F9E}" type="slidenum">
              <a:rPr lang="en-US" smtClean="0"/>
              <a:pPr/>
              <a:t>16</a:t>
            </a:fld>
            <a:endParaRPr lang="en-US"/>
          </a:p>
        </p:txBody>
      </p:sp>
      <p:sp>
        <p:nvSpPr>
          <p:cNvPr id="8" name="Title 1"/>
          <p:cNvSpPr txBox="1">
            <a:spLocks/>
          </p:cNvSpPr>
          <p:nvPr/>
        </p:nvSpPr>
        <p:spPr>
          <a:xfrm>
            <a:off x="0" y="0"/>
            <a:ext cx="9144000" cy="571480"/>
          </a:xfrm>
          <a:prstGeom prst="rect">
            <a:avLst/>
          </a:prstGeom>
          <a:gradFill>
            <a:gsLst>
              <a:gs pos="0">
                <a:srgbClr val="0066CC"/>
              </a:gs>
              <a:gs pos="100000">
                <a:schemeClr val="accent2">
                  <a:gamma/>
                  <a:tint val="0"/>
                  <a:invGamma/>
                </a:schemeClr>
              </a:gs>
            </a:gsLst>
            <a:lin ang="18900000" scaled="0"/>
          </a:gradFill>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Mongolia Third EITI Reconciliation</a:t>
            </a:r>
            <a:r>
              <a:rPr kumimoji="0" lang="en-US" sz="2400" b="1" i="0" u="none" strike="noStrike" kern="1200" cap="none" spc="0" normalizeH="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 Report - 2008</a:t>
            </a:r>
            <a:endParaRPr kumimoji="0" lang="en-US"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428596" y="714356"/>
            <a:ext cx="8229600" cy="5715040"/>
          </a:xfrm>
        </p:spPr>
        <p:txBody>
          <a:bodyPr>
            <a:noAutofit/>
          </a:bodyPr>
          <a:lstStyle/>
          <a:p>
            <a:pPr>
              <a:buNone/>
            </a:pPr>
            <a:r>
              <a:rPr lang="en-US" sz="2800" b="1" dirty="0" smtClean="0">
                <a:solidFill>
                  <a:srgbClr val="C00000"/>
                </a:solidFill>
              </a:rPr>
              <a:t>Reconciler’s </a:t>
            </a:r>
            <a:r>
              <a:rPr lang="en-US" sz="2800" b="1" dirty="0" smtClean="0">
                <a:solidFill>
                  <a:srgbClr val="C00000"/>
                </a:solidFill>
              </a:rPr>
              <a:t>Recommendations (cont):</a:t>
            </a:r>
            <a:endParaRPr lang="en-US" sz="2800" b="1" dirty="0" smtClean="0">
              <a:solidFill>
                <a:srgbClr val="C00000"/>
              </a:solidFill>
            </a:endParaRPr>
          </a:p>
          <a:p>
            <a:pPr lvl="1"/>
            <a:r>
              <a:rPr lang="en-GB" sz="1400" b="1" u="sng" dirty="0" smtClean="0"/>
              <a:t>Costs </a:t>
            </a:r>
            <a:r>
              <a:rPr lang="en-GB" sz="1400" b="1" u="sng" dirty="0" smtClean="0"/>
              <a:t>disbursed for protection of the environment</a:t>
            </a:r>
            <a:r>
              <a:rPr lang="en-GB" sz="1400" dirty="0" smtClean="0"/>
              <a:t> These costs are reported by companies but are not paid to government bodies, rather they are paid to local contractors for various works.</a:t>
            </a:r>
            <a:endParaRPr lang="en-US" sz="1400" dirty="0" smtClean="0"/>
          </a:p>
          <a:p>
            <a:pPr lvl="1"/>
            <a:r>
              <a:rPr lang="en-GB" sz="1400" b="1" dirty="0" smtClean="0"/>
              <a:t>Unresolved discrepancies should be examined</a:t>
            </a:r>
            <a:r>
              <a:rPr lang="en-GB" sz="1400" dirty="0" smtClean="0"/>
              <a:t> Despite extensive efforts, it was not possible to obtain information and explanations which enabled all the discrepancies to be resolved, although the overall discrepancies were reduced to 0.16% of reported government receipts. The Working Group should consider how these should be treated.</a:t>
            </a:r>
            <a:endParaRPr lang="en-US" sz="1400" dirty="0" smtClean="0"/>
          </a:p>
          <a:p>
            <a:pPr lvl="1"/>
            <a:r>
              <a:rPr lang="en-GB" sz="1400" b="1" dirty="0" smtClean="0"/>
              <a:t>Systems and supporting information at a number of government agencies require improvement</a:t>
            </a:r>
          </a:p>
          <a:p>
            <a:pPr lvl="1"/>
            <a:r>
              <a:rPr lang="en-GB" sz="1400" b="1" u="sng" dirty="0" smtClean="0"/>
              <a:t>The audited accounts of companies should include a statement of cash flows reported under EITI</a:t>
            </a:r>
            <a:r>
              <a:rPr lang="en-GB" sz="1400" dirty="0" smtClean="0"/>
              <a:t> Such a statement would be prepared on a cash basis, reconciled where applicable to amounts included in the financial statements, and included in the audit opinion given by the company’s independent auditor.</a:t>
            </a:r>
            <a:endParaRPr lang="en-US" sz="1400" dirty="0" smtClean="0"/>
          </a:p>
          <a:p>
            <a:pPr lvl="1"/>
            <a:r>
              <a:rPr lang="en-GB" sz="1400" b="1" u="sng" dirty="0" smtClean="0"/>
              <a:t>Consideration should be given to treating mining and oil companies separately within MEITI where appropriate</a:t>
            </a:r>
            <a:r>
              <a:rPr lang="en-US" sz="2400" b="1" u="sng" dirty="0" smtClean="0"/>
              <a:t> </a:t>
            </a:r>
            <a:r>
              <a:rPr lang="en-GB" sz="1400" dirty="0" smtClean="0"/>
              <a:t>There are commonalities between the regulation of the mining and oil sectors. However, there are also differences, both in certain areas of regulation and also in the contractual environment.</a:t>
            </a:r>
            <a:r>
              <a:rPr lang="en-US" sz="2400" dirty="0" smtClean="0"/>
              <a:t> </a:t>
            </a:r>
            <a:r>
              <a:rPr lang="en-GB" sz="1400" dirty="0" smtClean="0"/>
              <a:t>The Working Group should review these and make any necessary changes for future reconciliation exercises.</a:t>
            </a:r>
            <a:endParaRPr lang="en-US" sz="2400" dirty="0" smtClean="0"/>
          </a:p>
          <a:p>
            <a:pPr lvl="1"/>
            <a:r>
              <a:rPr lang="en-GB" sz="1400" b="1" u="sng" dirty="0" smtClean="0"/>
              <a:t>Communication </a:t>
            </a:r>
            <a:r>
              <a:rPr lang="en-GB" sz="1400" b="1" u="sng" dirty="0" err="1" smtClean="0"/>
              <a:t>methods</a:t>
            </a:r>
            <a:r>
              <a:rPr lang="en-GB" sz="1400" dirty="0" err="1" smtClean="0"/>
              <a:t>Communications</a:t>
            </a:r>
            <a:r>
              <a:rPr lang="en-GB" sz="1400" dirty="0" smtClean="0"/>
              <a:t> between local offices around Mongolia and central Ministry offices is hampered by lack of any reliable form of electronic communication, for example an email system. This makes transfer of information slow and cumbersome, as well as introducing the potential for error and omission due to the need to transfer data through the post. Consideration should be given to introducing an email system, and in the medium term, shared electronic databases to improve working efficiency.</a:t>
            </a:r>
            <a:endParaRPr lang="en-US" sz="2400" dirty="0" smtClean="0"/>
          </a:p>
          <a:p>
            <a:pPr lvl="1"/>
            <a:endParaRPr lang="en-US" sz="1400" dirty="0" smtClean="0"/>
          </a:p>
          <a:p>
            <a:pPr lvl="1"/>
            <a:endParaRPr lang="en-US" sz="1400" b="1" dirty="0" smtClean="0"/>
          </a:p>
          <a:p>
            <a:pPr lvl="1"/>
            <a:endParaRPr lang="en-US" sz="1400" dirty="0" smtClean="0"/>
          </a:p>
          <a:p>
            <a:pPr lvl="1"/>
            <a:endParaRPr lang="en-US" sz="1400" dirty="0" smtClean="0"/>
          </a:p>
          <a:p>
            <a:pPr lvl="1"/>
            <a:endParaRPr lang="en-US" sz="1400" dirty="0" smtClean="0"/>
          </a:p>
          <a:p>
            <a:pPr lvl="1"/>
            <a:endParaRPr lang="en-US" sz="1400" dirty="0" smtClean="0"/>
          </a:p>
          <a:p>
            <a:pPr lvl="1"/>
            <a:endParaRPr lang="en-US" sz="1400" dirty="0" smtClean="0"/>
          </a:p>
          <a:p>
            <a:pPr lvl="1"/>
            <a:endParaRPr lang="en-US" sz="1400" dirty="0" smtClean="0"/>
          </a:p>
          <a:p>
            <a:pPr lvl="1"/>
            <a:endParaRPr lang="en-US" sz="1400" dirty="0"/>
          </a:p>
        </p:txBody>
      </p:sp>
      <p:sp>
        <p:nvSpPr>
          <p:cNvPr id="5" name="Slide Number Placeholder 4"/>
          <p:cNvSpPr>
            <a:spLocks noGrp="1"/>
          </p:cNvSpPr>
          <p:nvPr>
            <p:ph type="sldNum" sz="quarter" idx="12"/>
          </p:nvPr>
        </p:nvSpPr>
        <p:spPr/>
        <p:txBody>
          <a:bodyPr/>
          <a:lstStyle/>
          <a:p>
            <a:fld id="{E7C3BFC7-B182-44B1-A043-CBB693879F9E}" type="slidenum">
              <a:rPr lang="en-US" smtClean="0"/>
              <a:pPr/>
              <a:t>17</a:t>
            </a:fld>
            <a:endParaRPr lang="en-US"/>
          </a:p>
        </p:txBody>
      </p:sp>
      <p:sp>
        <p:nvSpPr>
          <p:cNvPr id="8" name="Title 1"/>
          <p:cNvSpPr txBox="1">
            <a:spLocks/>
          </p:cNvSpPr>
          <p:nvPr/>
        </p:nvSpPr>
        <p:spPr>
          <a:xfrm>
            <a:off x="0" y="0"/>
            <a:ext cx="9144000" cy="571480"/>
          </a:xfrm>
          <a:prstGeom prst="rect">
            <a:avLst/>
          </a:prstGeom>
          <a:gradFill>
            <a:gsLst>
              <a:gs pos="0">
                <a:srgbClr val="0066CC"/>
              </a:gs>
              <a:gs pos="100000">
                <a:schemeClr val="accent2">
                  <a:gamma/>
                  <a:tint val="0"/>
                  <a:invGamma/>
                </a:schemeClr>
              </a:gs>
            </a:gsLst>
            <a:lin ang="18900000" scaled="0"/>
          </a:gradFill>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Mongolia Third EITI Reconciliation</a:t>
            </a:r>
            <a:r>
              <a:rPr kumimoji="0" lang="en-US" sz="2400" b="1" i="0" u="none" strike="noStrike" kern="1200" cap="none" spc="0" normalizeH="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 Report - 2008</a:t>
            </a:r>
            <a:endParaRPr kumimoji="0" lang="en-US"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4294967295"/>
          </p:nvPr>
        </p:nvPicPr>
        <p:blipFill>
          <a:blip r:embed="rId2"/>
          <a:srcRect/>
          <a:stretch>
            <a:fillRect/>
          </a:stretch>
        </p:blipFill>
        <p:spPr bwMode="auto">
          <a:xfrm>
            <a:off x="428596" y="1214422"/>
            <a:ext cx="8229600" cy="3071834"/>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7C3BFC7-B182-44B1-A043-CBB693879F9E}" type="slidenum">
              <a:rPr lang="en-US" smtClean="0"/>
              <a:pPr/>
              <a:t>18</a:t>
            </a:fld>
            <a:endParaRPr lang="en-US"/>
          </a:p>
        </p:txBody>
      </p:sp>
      <p:sp>
        <p:nvSpPr>
          <p:cNvPr id="5" name="Title 1"/>
          <p:cNvSpPr txBox="1">
            <a:spLocks/>
          </p:cNvSpPr>
          <p:nvPr/>
        </p:nvSpPr>
        <p:spPr>
          <a:xfrm>
            <a:off x="0" y="0"/>
            <a:ext cx="9144000" cy="571480"/>
          </a:xfrm>
          <a:prstGeom prst="rect">
            <a:avLst/>
          </a:prstGeom>
          <a:gradFill>
            <a:gsLst>
              <a:gs pos="0">
                <a:srgbClr val="0066CC"/>
              </a:gs>
              <a:gs pos="100000">
                <a:schemeClr val="accent2">
                  <a:gamma/>
                  <a:tint val="0"/>
                  <a:invGamma/>
                </a:schemeClr>
              </a:gs>
            </a:gsLst>
            <a:lin ang="18900000" scaled="0"/>
          </a:gradFill>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Mongolia Third EITI Reconciliation</a:t>
            </a:r>
            <a:r>
              <a:rPr kumimoji="0" lang="en-US" sz="2400" b="1" i="0" u="none" strike="noStrike" kern="1200" cap="none" spc="0" normalizeH="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 Report - 2008</a:t>
            </a:r>
            <a:endParaRPr kumimoji="0" lang="en-US"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sp>
        <p:nvSpPr>
          <p:cNvPr id="7" name="TextBox 6"/>
          <p:cNvSpPr txBox="1"/>
          <p:nvPr/>
        </p:nvSpPr>
        <p:spPr>
          <a:xfrm>
            <a:off x="357158" y="714356"/>
            <a:ext cx="5643602" cy="369332"/>
          </a:xfrm>
          <a:prstGeom prst="rect">
            <a:avLst/>
          </a:prstGeom>
          <a:noFill/>
        </p:spPr>
        <p:txBody>
          <a:bodyPr wrap="square" rtlCol="0">
            <a:spAutoFit/>
          </a:bodyPr>
          <a:lstStyle/>
          <a:p>
            <a:r>
              <a:rPr lang="en-US" dirty="0" smtClean="0"/>
              <a:t>Table 7. Aggregated financial flows, by types of payments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4294967295"/>
          </p:nvPr>
        </p:nvPicPr>
        <p:blipFill>
          <a:blip r:embed="rId2"/>
          <a:srcRect b="45205"/>
          <a:stretch>
            <a:fillRect/>
          </a:stretch>
        </p:blipFill>
        <p:spPr bwMode="auto">
          <a:xfrm>
            <a:off x="357158" y="1071546"/>
            <a:ext cx="4303107" cy="535785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7C3BFC7-B182-44B1-A043-CBB693879F9E}" type="slidenum">
              <a:rPr lang="en-US" smtClean="0"/>
              <a:pPr/>
              <a:t>19</a:t>
            </a:fld>
            <a:endParaRPr lang="en-US"/>
          </a:p>
        </p:txBody>
      </p:sp>
      <p:sp>
        <p:nvSpPr>
          <p:cNvPr id="7" name="TextBox 6"/>
          <p:cNvSpPr txBox="1"/>
          <p:nvPr/>
        </p:nvSpPr>
        <p:spPr>
          <a:xfrm>
            <a:off x="500034" y="642918"/>
            <a:ext cx="5643602" cy="369332"/>
          </a:xfrm>
          <a:prstGeom prst="rect">
            <a:avLst/>
          </a:prstGeom>
          <a:noFill/>
        </p:spPr>
        <p:txBody>
          <a:bodyPr wrap="square" rtlCol="0">
            <a:spAutoFit/>
          </a:bodyPr>
          <a:lstStyle/>
          <a:p>
            <a:r>
              <a:rPr lang="en-US" dirty="0" smtClean="0"/>
              <a:t>Table 8. Aggregated financial flows, by companies</a:t>
            </a:r>
            <a:endParaRPr lang="en-US" dirty="0"/>
          </a:p>
        </p:txBody>
      </p:sp>
      <p:sp>
        <p:nvSpPr>
          <p:cNvPr id="8" name="Title 1"/>
          <p:cNvSpPr txBox="1">
            <a:spLocks/>
          </p:cNvSpPr>
          <p:nvPr/>
        </p:nvSpPr>
        <p:spPr>
          <a:xfrm>
            <a:off x="0" y="0"/>
            <a:ext cx="9144000" cy="571480"/>
          </a:xfrm>
          <a:prstGeom prst="rect">
            <a:avLst/>
          </a:prstGeom>
          <a:gradFill>
            <a:gsLst>
              <a:gs pos="0">
                <a:srgbClr val="0066CC"/>
              </a:gs>
              <a:gs pos="100000">
                <a:schemeClr val="accent2">
                  <a:gamma/>
                  <a:tint val="0"/>
                  <a:invGamma/>
                </a:schemeClr>
              </a:gs>
            </a:gsLst>
            <a:lin ang="18900000" scaled="0"/>
          </a:gradFill>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Mongolia Third EITI Reconciliation</a:t>
            </a:r>
            <a:r>
              <a:rPr kumimoji="0" lang="en-US" sz="2400" b="1" i="0" u="none" strike="noStrike" kern="1200" cap="none" spc="0" normalizeH="0" noProof="0" dirty="0" smtClean="0">
                <a:ln>
                  <a:noFill/>
                </a:ln>
                <a:solidFill>
                  <a:schemeClr val="bg1"/>
                </a:solidFill>
                <a:effectLst>
                  <a:outerShdw blurRad="38100" dist="38100" dir="2700000" algn="tl">
                    <a:srgbClr val="000000">
                      <a:alpha val="43137"/>
                    </a:srgbClr>
                  </a:outerShdw>
                </a:effectLst>
                <a:uLnTx/>
                <a:uFillTx/>
                <a:latin typeface="+mj-lt"/>
                <a:ea typeface="+mj-ea"/>
                <a:cs typeface="+mj-cs"/>
              </a:rPr>
              <a:t> Report - 2008</a:t>
            </a:r>
            <a:endParaRPr kumimoji="0" lang="en-US"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endParaRPr>
          </a:p>
        </p:txBody>
      </p:sp>
      <p:pic>
        <p:nvPicPr>
          <p:cNvPr id="9" name="Picture 2"/>
          <p:cNvPicPr>
            <a:picLocks noChangeAspect="1" noChangeArrowheads="1"/>
          </p:cNvPicPr>
          <p:nvPr/>
        </p:nvPicPr>
        <p:blipFill>
          <a:blip r:embed="rId2"/>
          <a:srcRect t="52055"/>
          <a:stretch>
            <a:fillRect/>
          </a:stretch>
        </p:blipFill>
        <p:spPr bwMode="auto">
          <a:xfrm>
            <a:off x="4714876" y="1571612"/>
            <a:ext cx="4303107" cy="4857784"/>
          </a:xfrm>
          <a:prstGeom prst="rect">
            <a:avLst/>
          </a:prstGeom>
          <a:noFill/>
          <a:ln w="9525">
            <a:noFill/>
            <a:miter lim="800000"/>
            <a:headEnd/>
            <a:tailEnd/>
          </a:ln>
          <a:effectLst/>
        </p:spPr>
      </p:pic>
      <p:pic>
        <p:nvPicPr>
          <p:cNvPr id="10" name="Picture 2"/>
          <p:cNvPicPr>
            <a:picLocks noChangeAspect="1" noChangeArrowheads="1"/>
          </p:cNvPicPr>
          <p:nvPr/>
        </p:nvPicPr>
        <p:blipFill>
          <a:blip r:embed="rId2"/>
          <a:srcRect b="94520"/>
          <a:stretch>
            <a:fillRect/>
          </a:stretch>
        </p:blipFill>
        <p:spPr bwMode="auto">
          <a:xfrm>
            <a:off x="4714876" y="1071546"/>
            <a:ext cx="4303107" cy="571504"/>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571472" y="1714488"/>
          <a:ext cx="6286544" cy="3078480"/>
        </p:xfrm>
        <a:graphic>
          <a:graphicData uri="http://schemas.openxmlformats.org/drawingml/2006/table">
            <a:tbl>
              <a:tblPr firstRow="1" bandRow="1">
                <a:tableStyleId>{9D7B26C5-4107-4FEC-AEDC-1716B250A1EF}</a:tableStyleId>
              </a:tblPr>
              <a:tblGrid>
                <a:gridCol w="2286016"/>
                <a:gridCol w="1285884"/>
                <a:gridCol w="1285884"/>
                <a:gridCol w="1428760"/>
              </a:tblGrid>
              <a:tr h="232589">
                <a:tc>
                  <a:txBody>
                    <a:bodyPr/>
                    <a:lstStyle/>
                    <a:p>
                      <a:endParaRPr lang="en-US" sz="1000" dirty="0"/>
                    </a:p>
                  </a:txBody>
                  <a:tcPr/>
                </a:tc>
                <a:tc>
                  <a:txBody>
                    <a:bodyPr/>
                    <a:lstStyle/>
                    <a:p>
                      <a:pPr algn="ctr"/>
                      <a:r>
                        <a:rPr lang="en-US" sz="1000" dirty="0" smtClean="0"/>
                        <a:t>2006</a:t>
                      </a:r>
                      <a:endParaRPr lang="en-US" sz="1000" dirty="0"/>
                    </a:p>
                  </a:txBody>
                  <a:tcPr/>
                </a:tc>
                <a:tc>
                  <a:txBody>
                    <a:bodyPr/>
                    <a:lstStyle/>
                    <a:p>
                      <a:pPr algn="ctr"/>
                      <a:r>
                        <a:rPr lang="en-US" sz="1000" dirty="0" smtClean="0"/>
                        <a:t>2007</a:t>
                      </a:r>
                      <a:endParaRPr lang="en-US" sz="1000" dirty="0"/>
                    </a:p>
                  </a:txBody>
                  <a:tcPr/>
                </a:tc>
                <a:tc>
                  <a:txBody>
                    <a:bodyPr/>
                    <a:lstStyle/>
                    <a:p>
                      <a:pPr algn="ctr"/>
                      <a:r>
                        <a:rPr lang="en-US" sz="1000" dirty="0" smtClean="0"/>
                        <a:t>2008</a:t>
                      </a:r>
                      <a:endParaRPr lang="en-US" sz="1000" dirty="0"/>
                    </a:p>
                  </a:txBody>
                  <a:tcPr/>
                </a:tc>
              </a:tr>
              <a:tr h="377957">
                <a:tc>
                  <a:txBody>
                    <a:bodyPr/>
                    <a:lstStyle/>
                    <a:p>
                      <a:r>
                        <a:rPr lang="en-US" sz="1000" dirty="0" smtClean="0"/>
                        <a:t>Number of companies reported by Government</a:t>
                      </a:r>
                      <a:endParaRPr lang="en-US" sz="1000" dirty="0"/>
                    </a:p>
                  </a:txBody>
                  <a:tcPr/>
                </a:tc>
                <a:tc>
                  <a:txBody>
                    <a:bodyPr/>
                    <a:lstStyle/>
                    <a:p>
                      <a:pPr algn="ctr"/>
                      <a:r>
                        <a:rPr lang="en-US" sz="1000" dirty="0" smtClean="0"/>
                        <a:t>134</a:t>
                      </a:r>
                      <a:endParaRPr lang="en-US" sz="1000" dirty="0"/>
                    </a:p>
                  </a:txBody>
                  <a:tcPr/>
                </a:tc>
                <a:tc>
                  <a:txBody>
                    <a:bodyPr/>
                    <a:lstStyle/>
                    <a:p>
                      <a:pPr algn="ctr"/>
                      <a:r>
                        <a:rPr lang="en-US" sz="1000" dirty="0" smtClean="0"/>
                        <a:t>134</a:t>
                      </a:r>
                      <a:endParaRPr lang="en-US" sz="1000" dirty="0"/>
                    </a:p>
                  </a:txBody>
                  <a:tcPr/>
                </a:tc>
                <a:tc>
                  <a:txBody>
                    <a:bodyPr/>
                    <a:lstStyle/>
                    <a:p>
                      <a:pPr algn="ctr"/>
                      <a:r>
                        <a:rPr lang="en-US" sz="1000" dirty="0" smtClean="0"/>
                        <a:t>184</a:t>
                      </a:r>
                      <a:endParaRPr lang="en-US" sz="1000" dirty="0"/>
                    </a:p>
                  </a:txBody>
                  <a:tcPr/>
                </a:tc>
              </a:tr>
              <a:tr h="232589">
                <a:tc>
                  <a:txBody>
                    <a:bodyPr/>
                    <a:lstStyle/>
                    <a:p>
                      <a:r>
                        <a:rPr lang="en-US" sz="1000" dirty="0" smtClean="0"/>
                        <a:t>Number of companies reported</a:t>
                      </a:r>
                      <a:endParaRPr lang="en-US" sz="1000" dirty="0"/>
                    </a:p>
                  </a:txBody>
                  <a:tcPr/>
                </a:tc>
                <a:tc>
                  <a:txBody>
                    <a:bodyPr/>
                    <a:lstStyle/>
                    <a:p>
                      <a:pPr algn="ctr"/>
                      <a:r>
                        <a:rPr lang="en-US" sz="1000" dirty="0" smtClean="0"/>
                        <a:t>64</a:t>
                      </a:r>
                      <a:endParaRPr lang="en-US" sz="1000" dirty="0"/>
                    </a:p>
                  </a:txBody>
                  <a:tcPr/>
                </a:tc>
                <a:tc>
                  <a:txBody>
                    <a:bodyPr/>
                    <a:lstStyle/>
                    <a:p>
                      <a:pPr algn="ctr"/>
                      <a:r>
                        <a:rPr lang="en-US" sz="1000" dirty="0" smtClean="0"/>
                        <a:t>102</a:t>
                      </a:r>
                      <a:endParaRPr lang="en-US" sz="1000" dirty="0"/>
                    </a:p>
                  </a:txBody>
                  <a:tcPr/>
                </a:tc>
                <a:tc>
                  <a:txBody>
                    <a:bodyPr/>
                    <a:lstStyle/>
                    <a:p>
                      <a:pPr algn="ctr"/>
                      <a:r>
                        <a:rPr lang="en-US" sz="1000" dirty="0" smtClean="0"/>
                        <a:t>113</a:t>
                      </a:r>
                      <a:endParaRPr lang="en-US" sz="1000" dirty="0"/>
                    </a:p>
                  </a:txBody>
                  <a:tcPr/>
                </a:tc>
              </a:tr>
              <a:tr h="523325">
                <a:tc>
                  <a:txBody>
                    <a:bodyPr/>
                    <a:lstStyle/>
                    <a:p>
                      <a:r>
                        <a:rPr lang="en-US" sz="1000" baseline="0" dirty="0" smtClean="0"/>
                        <a:t>Of which:</a:t>
                      </a:r>
                    </a:p>
                    <a:p>
                      <a:pPr marL="180975" lvl="1" indent="0"/>
                      <a:r>
                        <a:rPr lang="en-US" sz="1000" baseline="0" dirty="0" smtClean="0"/>
                        <a:t>Number of selected companies to the reconciliation  report</a:t>
                      </a:r>
                      <a:endParaRPr lang="en-US" sz="1000" dirty="0"/>
                    </a:p>
                  </a:txBody>
                  <a:tcPr/>
                </a:tc>
                <a:tc>
                  <a:txBody>
                    <a:bodyPr/>
                    <a:lstStyle/>
                    <a:p>
                      <a:pPr algn="ctr"/>
                      <a:r>
                        <a:rPr lang="en-US" sz="1000" dirty="0" smtClean="0"/>
                        <a:t>25</a:t>
                      </a:r>
                      <a:endParaRPr lang="en-US" sz="1000" dirty="0"/>
                    </a:p>
                  </a:txBody>
                  <a:tcPr/>
                </a:tc>
                <a:tc>
                  <a:txBody>
                    <a:bodyPr/>
                    <a:lstStyle/>
                    <a:p>
                      <a:pPr algn="ctr"/>
                      <a:r>
                        <a:rPr lang="en-US" sz="1000" dirty="0" smtClean="0"/>
                        <a:t>38</a:t>
                      </a:r>
                      <a:endParaRPr lang="en-US" sz="1000" dirty="0"/>
                    </a:p>
                  </a:txBody>
                  <a:tcPr/>
                </a:tc>
                <a:tc>
                  <a:txBody>
                    <a:bodyPr/>
                    <a:lstStyle/>
                    <a:p>
                      <a:pPr algn="ctr"/>
                      <a:r>
                        <a:rPr lang="en-US" sz="1000" dirty="0" smtClean="0"/>
                        <a:t>46</a:t>
                      </a:r>
                      <a:endParaRPr lang="en-US" sz="1000" dirty="0"/>
                    </a:p>
                  </a:txBody>
                  <a:tcPr/>
                </a:tc>
              </a:tr>
              <a:tr h="232589">
                <a:tc>
                  <a:txBody>
                    <a:bodyPr/>
                    <a:lstStyle/>
                    <a:p>
                      <a:r>
                        <a:rPr lang="en-US" sz="1000" dirty="0" smtClean="0"/>
                        <a:t>Level of materiality</a:t>
                      </a:r>
                      <a:r>
                        <a:rPr lang="en-US" sz="1000" baseline="0" dirty="0" smtClean="0"/>
                        <a:t> of company payments</a:t>
                      </a:r>
                      <a:endParaRPr lang="en-US" sz="1000" dirty="0"/>
                    </a:p>
                  </a:txBody>
                  <a:tcPr/>
                </a:tc>
                <a:tc>
                  <a:txBody>
                    <a:bodyPr/>
                    <a:lstStyle/>
                    <a:p>
                      <a:pPr algn="ctr"/>
                      <a:r>
                        <a:rPr lang="en-US" sz="1000" dirty="0" smtClean="0"/>
                        <a:t>200 million MNT &lt;</a:t>
                      </a:r>
                      <a:endParaRPr lang="en-US" sz="1000" dirty="0"/>
                    </a:p>
                  </a:txBody>
                  <a:tcPr/>
                </a:tc>
                <a:tc>
                  <a:txBody>
                    <a:bodyPr/>
                    <a:lstStyle/>
                    <a:p>
                      <a:pPr algn="ctr"/>
                      <a:r>
                        <a:rPr lang="en-US" sz="1000" dirty="0" smtClean="0"/>
                        <a:t>200 million MNT &lt;</a:t>
                      </a:r>
                      <a:endParaRPr lang="en-US" sz="1000" dirty="0"/>
                    </a:p>
                  </a:txBody>
                  <a:tcPr/>
                </a:tc>
                <a:tc>
                  <a:txBody>
                    <a:bodyPr/>
                    <a:lstStyle/>
                    <a:p>
                      <a:pPr algn="ctr"/>
                      <a:r>
                        <a:rPr lang="en-US" sz="1000" dirty="0" smtClean="0"/>
                        <a:t>100 million MNT &lt;</a:t>
                      </a:r>
                      <a:endParaRPr lang="en-US" sz="1000" dirty="0"/>
                    </a:p>
                  </a:txBody>
                  <a:tcPr/>
                </a:tc>
              </a:tr>
              <a:tr h="377957">
                <a:tc>
                  <a:txBody>
                    <a:bodyPr/>
                    <a:lstStyle/>
                    <a:p>
                      <a:r>
                        <a:rPr lang="en-US" sz="1000" dirty="0" smtClean="0"/>
                        <a:t>Unexplained</a:t>
                      </a:r>
                      <a:r>
                        <a:rPr lang="en-US" sz="1000" baseline="0" dirty="0" smtClean="0"/>
                        <a:t> discrepancies (MNT)</a:t>
                      </a:r>
                      <a:endParaRPr lang="en-US" sz="1000" dirty="0"/>
                    </a:p>
                  </a:txBody>
                  <a:tcPr/>
                </a:tc>
                <a:tc>
                  <a:txBody>
                    <a:bodyPr/>
                    <a:lstStyle/>
                    <a:p>
                      <a:pPr algn="ctr"/>
                      <a:r>
                        <a:rPr lang="en-US" sz="1000" dirty="0" smtClean="0"/>
                        <a:t>25 billion MNT</a:t>
                      </a:r>
                    </a:p>
                    <a:p>
                      <a:pPr algn="ctr"/>
                      <a:r>
                        <a:rPr lang="en-US" sz="1000" dirty="0" smtClean="0"/>
                        <a:t>4 billion MNT*</a:t>
                      </a:r>
                      <a:endParaRPr lang="en-US" sz="1000" dirty="0"/>
                    </a:p>
                  </a:txBody>
                  <a:tcPr/>
                </a:tc>
                <a:tc>
                  <a:txBody>
                    <a:bodyPr/>
                    <a:lstStyle/>
                    <a:p>
                      <a:pPr algn="ctr"/>
                      <a:r>
                        <a:rPr lang="en-US" sz="1000" dirty="0" smtClean="0"/>
                        <a:t>775 million MNT</a:t>
                      </a:r>
                      <a:endParaRPr lang="en-US" sz="1000" dirty="0"/>
                    </a:p>
                  </a:txBody>
                  <a:tcPr/>
                </a:tc>
                <a:tc>
                  <a:txBody>
                    <a:bodyPr/>
                    <a:lstStyle/>
                    <a:p>
                      <a:pPr algn="ctr"/>
                      <a:r>
                        <a:rPr lang="en-US" sz="1000" dirty="0" smtClean="0"/>
                        <a:t>420 million MNT</a:t>
                      </a:r>
                      <a:endParaRPr lang="en-US" sz="1000" dirty="0"/>
                    </a:p>
                  </a:txBody>
                  <a:tcPr/>
                </a:tc>
              </a:tr>
              <a:tr h="523325">
                <a:tc>
                  <a:txBody>
                    <a:bodyPr/>
                    <a:lstStyle/>
                    <a:p>
                      <a:r>
                        <a:rPr lang="en-US" sz="1000" dirty="0" smtClean="0"/>
                        <a:t>Reconciler (Audit firms)</a:t>
                      </a:r>
                      <a:endParaRPr lang="en-US" sz="1000" dirty="0"/>
                    </a:p>
                  </a:txBody>
                  <a:tcPr/>
                </a:tc>
                <a:tc>
                  <a:txBody>
                    <a:bodyPr/>
                    <a:lstStyle/>
                    <a:p>
                      <a:pPr algn="ctr"/>
                      <a:r>
                        <a:rPr lang="en-US" sz="1000" dirty="0" smtClean="0"/>
                        <a:t>Crane White &amp;</a:t>
                      </a:r>
                      <a:r>
                        <a:rPr lang="en-US" sz="1000" baseline="0" dirty="0" smtClean="0"/>
                        <a:t> </a:t>
                      </a:r>
                      <a:r>
                        <a:rPr lang="en-US" sz="1000" dirty="0" smtClean="0"/>
                        <a:t>Associates,</a:t>
                      </a:r>
                      <a:r>
                        <a:rPr lang="en-US" sz="1000" baseline="0" dirty="0" smtClean="0"/>
                        <a:t> Australia</a:t>
                      </a:r>
                      <a:endParaRPr lang="en-US" sz="1000" dirty="0"/>
                    </a:p>
                  </a:txBody>
                  <a:tcPr/>
                </a:tc>
                <a:tc>
                  <a:txBody>
                    <a:bodyPr/>
                    <a:lstStyle/>
                    <a:p>
                      <a:pPr algn="ctr"/>
                      <a:r>
                        <a:rPr lang="en-US" sz="1000" dirty="0" smtClean="0"/>
                        <a:t>Consortium</a:t>
                      </a:r>
                      <a:r>
                        <a:rPr lang="en-US" sz="1000" baseline="0" dirty="0" smtClean="0"/>
                        <a:t> of Mongolia and </a:t>
                      </a:r>
                      <a:r>
                        <a:rPr lang="en-US" sz="1000" dirty="0" smtClean="0"/>
                        <a:t>Malaysia</a:t>
                      </a:r>
                      <a:r>
                        <a:rPr lang="en-US" sz="1000" baseline="0" dirty="0" smtClean="0"/>
                        <a:t> </a:t>
                      </a:r>
                      <a:r>
                        <a:rPr lang="en-US" sz="1000" dirty="0" smtClean="0"/>
                        <a:t>Ernst</a:t>
                      </a:r>
                      <a:r>
                        <a:rPr lang="en-US" sz="1000" baseline="0" dirty="0" smtClean="0"/>
                        <a:t> &amp; Young Audit Firms</a:t>
                      </a:r>
                      <a:endParaRPr lang="en-US" sz="1000" dirty="0"/>
                    </a:p>
                  </a:txBody>
                  <a:tcPr/>
                </a:tc>
                <a:tc>
                  <a:txBody>
                    <a:bodyPr/>
                    <a:lstStyle/>
                    <a:p>
                      <a:pPr algn="ctr"/>
                      <a:r>
                        <a:rPr lang="en-US" sz="1000" dirty="0" smtClean="0"/>
                        <a:t>Consortium of Ulaanbaatar Audit Corporation LLC, Mongolia and</a:t>
                      </a:r>
                      <a:r>
                        <a:rPr lang="en-US" sz="1000" baseline="0" dirty="0" smtClean="0"/>
                        <a:t> Hart Nurse Ltd, UK</a:t>
                      </a:r>
                      <a:endParaRPr lang="en-US" sz="1000" dirty="0"/>
                    </a:p>
                  </a:txBody>
                  <a:tcPr/>
                </a:tc>
              </a:tr>
            </a:tbl>
          </a:graphicData>
        </a:graphic>
      </p:graphicFrame>
      <p:sp>
        <p:nvSpPr>
          <p:cNvPr id="5" name="Rectangle 4"/>
          <p:cNvSpPr/>
          <p:nvPr/>
        </p:nvSpPr>
        <p:spPr>
          <a:xfrm>
            <a:off x="428596" y="714356"/>
            <a:ext cx="8286808" cy="646331"/>
          </a:xfrm>
          <a:prstGeom prst="rect">
            <a:avLst/>
          </a:prstGeom>
        </p:spPr>
        <p:txBody>
          <a:bodyPr wrap="square">
            <a:spAutoFit/>
          </a:bodyPr>
          <a:lstStyle/>
          <a:p>
            <a:r>
              <a:rPr lang="en-US" sz="1200" dirty="0" smtClean="0"/>
              <a:t>Since it’s first Mongolia’s EITI reconciliation report in 2006, Mongolia </a:t>
            </a:r>
            <a:r>
              <a:rPr lang="en-US" sz="1200" dirty="0" smtClean="0"/>
              <a:t>had </a:t>
            </a:r>
            <a:r>
              <a:rPr lang="en-US" sz="1200" dirty="0" smtClean="0"/>
              <a:t>three reports for the year of 2006, 2007 and 2008. It is valuable result that every year number of companies has been increasing and amount of discrepancies has been reducing. (See table 1)</a:t>
            </a:r>
            <a:endParaRPr lang="en-US" sz="1200" dirty="0"/>
          </a:p>
        </p:txBody>
      </p:sp>
      <p:sp>
        <p:nvSpPr>
          <p:cNvPr id="6" name="Slide Number Placeholder 5"/>
          <p:cNvSpPr>
            <a:spLocks noGrp="1"/>
          </p:cNvSpPr>
          <p:nvPr>
            <p:ph type="sldNum" sz="quarter" idx="12"/>
          </p:nvPr>
        </p:nvSpPr>
        <p:spPr/>
        <p:txBody>
          <a:bodyPr/>
          <a:lstStyle/>
          <a:p>
            <a:fld id="{E7C3BFC7-B182-44B1-A043-CBB693879F9E}" type="slidenum">
              <a:rPr lang="en-US" smtClean="0"/>
              <a:pPr/>
              <a:t>2</a:t>
            </a:fld>
            <a:endParaRPr lang="en-US"/>
          </a:p>
        </p:txBody>
      </p:sp>
      <p:sp>
        <p:nvSpPr>
          <p:cNvPr id="8" name="Title 1"/>
          <p:cNvSpPr txBox="1">
            <a:spLocks/>
          </p:cNvSpPr>
          <p:nvPr/>
        </p:nvSpPr>
        <p:spPr>
          <a:xfrm>
            <a:off x="357158" y="142852"/>
            <a:ext cx="7786710" cy="571480"/>
          </a:xfrm>
          <a:prstGeom prst="rect">
            <a:avLst/>
          </a:prstGeom>
        </p:spPr>
        <p:txBody>
          <a:bodyPr vert="horz" lIns="91440" tIns="45720" rIns="91440" bIns="45720" rtlCol="0" anchor="ctr">
            <a:normAutofit fontScale="92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Overview of </a:t>
            </a:r>
            <a:r>
              <a:rPr kumimoji="0" lang="en-US" sz="2400"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Mongolia EITI Reconciliation</a:t>
            </a:r>
            <a:r>
              <a:rPr kumimoji="0" lang="en-US" sz="2400" b="1" i="0" u="none" strike="noStrike" kern="1200" cap="none" spc="0" normalizeH="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 Reports 2006-2008</a:t>
            </a:r>
            <a:endParaRPr kumimoji="0" lang="en-US" sz="2400" b="1"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mj-lt"/>
              <a:ea typeface="+mj-ea"/>
              <a:cs typeface="+mj-cs"/>
            </a:endParaRPr>
          </a:p>
        </p:txBody>
      </p:sp>
      <p:sp>
        <p:nvSpPr>
          <p:cNvPr id="9" name="TextBox 8"/>
          <p:cNvSpPr txBox="1"/>
          <p:nvPr/>
        </p:nvSpPr>
        <p:spPr>
          <a:xfrm>
            <a:off x="571472" y="1428736"/>
            <a:ext cx="4000528" cy="276999"/>
          </a:xfrm>
          <a:prstGeom prst="rect">
            <a:avLst/>
          </a:prstGeom>
          <a:noFill/>
        </p:spPr>
        <p:txBody>
          <a:bodyPr wrap="square" rtlCol="0">
            <a:spAutoFit/>
          </a:bodyPr>
          <a:lstStyle/>
          <a:p>
            <a:r>
              <a:rPr lang="en-US" sz="1200" u="sng" dirty="0" smtClean="0"/>
              <a:t>Table 1. Comparison  </a:t>
            </a:r>
            <a:endParaRPr lang="en-US" sz="1200" u="sng" dirty="0"/>
          </a:p>
        </p:txBody>
      </p:sp>
      <p:graphicFrame>
        <p:nvGraphicFramePr>
          <p:cNvPr id="11" name="Content Placeholder 3"/>
          <p:cNvGraphicFramePr>
            <a:graphicFrameLocks noGrp="1"/>
          </p:cNvGraphicFramePr>
          <p:nvPr>
            <p:ph idx="4294967295"/>
          </p:nvPr>
        </p:nvGraphicFramePr>
        <p:xfrm>
          <a:off x="3714744" y="4929198"/>
          <a:ext cx="5031424" cy="1243972"/>
        </p:xfrm>
        <a:graphic>
          <a:graphicData uri="http://schemas.openxmlformats.org/drawingml/2006/table">
            <a:tbl>
              <a:tblPr firstRow="1" bandRow="1">
                <a:tableStyleId>{9D7B26C5-4107-4FEC-AEDC-1716B250A1EF}</a:tableStyleId>
              </a:tblPr>
              <a:tblGrid>
                <a:gridCol w="2549209"/>
                <a:gridCol w="827405"/>
                <a:gridCol w="827405"/>
                <a:gridCol w="827405"/>
              </a:tblGrid>
              <a:tr h="232835">
                <a:tc>
                  <a:txBody>
                    <a:bodyPr/>
                    <a:lstStyle/>
                    <a:p>
                      <a:endParaRPr lang="en-US" sz="1000" dirty="0"/>
                    </a:p>
                  </a:txBody>
                  <a:tcPr/>
                </a:tc>
                <a:tc>
                  <a:txBody>
                    <a:bodyPr/>
                    <a:lstStyle/>
                    <a:p>
                      <a:pPr algn="ctr"/>
                      <a:r>
                        <a:rPr lang="en-US" sz="1000" dirty="0" smtClean="0"/>
                        <a:t>2006</a:t>
                      </a:r>
                      <a:endParaRPr lang="en-US" sz="1000" dirty="0"/>
                    </a:p>
                  </a:txBody>
                  <a:tcPr/>
                </a:tc>
                <a:tc>
                  <a:txBody>
                    <a:bodyPr/>
                    <a:lstStyle/>
                    <a:p>
                      <a:pPr algn="ctr"/>
                      <a:r>
                        <a:rPr lang="en-US" sz="1000" dirty="0" smtClean="0"/>
                        <a:t>2007</a:t>
                      </a:r>
                      <a:endParaRPr lang="en-US" sz="1000" dirty="0"/>
                    </a:p>
                  </a:txBody>
                  <a:tcPr/>
                </a:tc>
                <a:tc>
                  <a:txBody>
                    <a:bodyPr/>
                    <a:lstStyle/>
                    <a:p>
                      <a:pPr algn="ctr"/>
                      <a:r>
                        <a:rPr lang="en-US" sz="1000" dirty="0" smtClean="0"/>
                        <a:t>2008</a:t>
                      </a:r>
                      <a:endParaRPr lang="en-US" sz="1000" dirty="0"/>
                    </a:p>
                  </a:txBody>
                  <a:tcPr/>
                </a:tc>
              </a:tr>
              <a:tr h="232835">
                <a:tc>
                  <a:txBody>
                    <a:bodyPr/>
                    <a:lstStyle/>
                    <a:p>
                      <a:r>
                        <a:rPr lang="en-US" sz="1000" dirty="0" smtClean="0"/>
                        <a:t>Total State Budget Income</a:t>
                      </a:r>
                      <a:endParaRPr lang="en-US" sz="1000" dirty="0"/>
                    </a:p>
                  </a:txBody>
                  <a:tcPr/>
                </a:tc>
                <a:tc>
                  <a:txBody>
                    <a:bodyPr/>
                    <a:lstStyle/>
                    <a:p>
                      <a:pPr algn="ctr"/>
                      <a:r>
                        <a:rPr lang="en-US" sz="1000" kern="1200" dirty="0" smtClean="0">
                          <a:solidFill>
                            <a:schemeClr val="tx1"/>
                          </a:solidFill>
                          <a:latin typeface="+mj-lt"/>
                          <a:ea typeface="+mn-ea"/>
                          <a:cs typeface="+mn-cs"/>
                        </a:rPr>
                        <a:t>1,354,098.9</a:t>
                      </a:r>
                      <a:endParaRPr lang="en-US" sz="1000" dirty="0">
                        <a:latin typeface="+mj-lt"/>
                      </a:endParaRPr>
                    </a:p>
                  </a:txBody>
                  <a:tcPr/>
                </a:tc>
                <a:tc>
                  <a:txBody>
                    <a:bodyPr/>
                    <a:lstStyle/>
                    <a:p>
                      <a:pPr algn="ctr"/>
                      <a:r>
                        <a:rPr lang="en-US" sz="1000" kern="1200" dirty="0" smtClean="0">
                          <a:solidFill>
                            <a:schemeClr val="tx1"/>
                          </a:solidFill>
                          <a:latin typeface="+mj-lt"/>
                          <a:ea typeface="+mn-ea"/>
                          <a:cs typeface="+mn-cs"/>
                        </a:rPr>
                        <a:t>1,855,963.6</a:t>
                      </a:r>
                      <a:endParaRPr lang="en-US" sz="1000" dirty="0">
                        <a:latin typeface="+mj-lt"/>
                      </a:endParaRPr>
                    </a:p>
                  </a:txBody>
                  <a:tcPr/>
                </a:tc>
                <a:tc>
                  <a:txBody>
                    <a:bodyPr/>
                    <a:lstStyle/>
                    <a:p>
                      <a:pPr algn="ctr"/>
                      <a:r>
                        <a:rPr lang="en-US" sz="1000" kern="1200" dirty="0" smtClean="0">
                          <a:solidFill>
                            <a:schemeClr val="tx1"/>
                          </a:solidFill>
                          <a:latin typeface="+mj-lt"/>
                          <a:ea typeface="+mn-ea"/>
                          <a:cs typeface="+mn-cs"/>
                        </a:rPr>
                        <a:t>2,151,049.8</a:t>
                      </a:r>
                      <a:endParaRPr lang="en-US" sz="1000" dirty="0">
                        <a:latin typeface="+mj-lt"/>
                      </a:endParaRPr>
                    </a:p>
                  </a:txBody>
                  <a:tcPr/>
                </a:tc>
              </a:tr>
              <a:tr h="232835">
                <a:tc>
                  <a:txBody>
                    <a:bodyPr/>
                    <a:lstStyle/>
                    <a:p>
                      <a:r>
                        <a:rPr lang="en-US" sz="1000" dirty="0" smtClean="0"/>
                        <a:t>Total</a:t>
                      </a:r>
                      <a:r>
                        <a:rPr lang="en-US" sz="1000" baseline="0" dirty="0" smtClean="0"/>
                        <a:t> </a:t>
                      </a:r>
                      <a:r>
                        <a:rPr lang="en-US" sz="1000" dirty="0" smtClean="0"/>
                        <a:t>Tax</a:t>
                      </a:r>
                      <a:r>
                        <a:rPr lang="en-US" sz="1000" baseline="0" dirty="0" smtClean="0"/>
                        <a:t> Income</a:t>
                      </a:r>
                      <a:endParaRPr lang="en-US" sz="1000" dirty="0"/>
                    </a:p>
                  </a:txBody>
                  <a:tcPr/>
                </a:tc>
                <a:tc>
                  <a:txBody>
                    <a:bodyPr/>
                    <a:lstStyle/>
                    <a:p>
                      <a:pPr algn="ctr"/>
                      <a:r>
                        <a:rPr lang="en-US" sz="1000" kern="1200" dirty="0" smtClean="0">
                          <a:solidFill>
                            <a:schemeClr val="tx1"/>
                          </a:solidFill>
                          <a:latin typeface="+mj-lt"/>
                          <a:ea typeface="+mn-ea"/>
                          <a:cs typeface="+mn-cs"/>
                        </a:rPr>
                        <a:t>1,128,141.5</a:t>
                      </a:r>
                      <a:endParaRPr lang="en-US" sz="1000" dirty="0">
                        <a:latin typeface="+mj-lt"/>
                      </a:endParaRPr>
                    </a:p>
                  </a:txBody>
                  <a:tcPr/>
                </a:tc>
                <a:tc>
                  <a:txBody>
                    <a:bodyPr/>
                    <a:lstStyle/>
                    <a:p>
                      <a:pPr algn="ctr"/>
                      <a:r>
                        <a:rPr lang="en-US" sz="1000" kern="1200" dirty="0" smtClean="0">
                          <a:solidFill>
                            <a:schemeClr val="tx1"/>
                          </a:solidFill>
                          <a:latin typeface="+mj-lt"/>
                          <a:ea typeface="+mn-ea"/>
                          <a:cs typeface="+mn-cs"/>
                        </a:rPr>
                        <a:t>1,502,309.9</a:t>
                      </a:r>
                      <a:endParaRPr lang="en-US" sz="1000" dirty="0">
                        <a:latin typeface="+mj-lt"/>
                      </a:endParaRPr>
                    </a:p>
                  </a:txBody>
                  <a:tcPr/>
                </a:tc>
                <a:tc>
                  <a:txBody>
                    <a:bodyPr/>
                    <a:lstStyle/>
                    <a:p>
                      <a:pPr algn="ctr"/>
                      <a:r>
                        <a:rPr lang="en-US" sz="1000" kern="1200" dirty="0" smtClean="0">
                          <a:solidFill>
                            <a:schemeClr val="tx1"/>
                          </a:solidFill>
                          <a:latin typeface="+mj-lt"/>
                          <a:ea typeface="+mn-ea"/>
                          <a:cs typeface="+mn-cs"/>
                        </a:rPr>
                        <a:t>1,890,896.6</a:t>
                      </a:r>
                      <a:endParaRPr lang="en-US" sz="1000" dirty="0">
                        <a:latin typeface="+mj-lt"/>
                      </a:endParaRPr>
                    </a:p>
                  </a:txBody>
                  <a:tcPr/>
                </a:tc>
              </a:tr>
              <a:tr h="268612">
                <a:tc>
                  <a:txBody>
                    <a:bodyPr/>
                    <a:lstStyle/>
                    <a:p>
                      <a:r>
                        <a:rPr lang="en-US" sz="1000" baseline="0" dirty="0" smtClean="0"/>
                        <a:t>Total Reconciled Companies Payment</a:t>
                      </a:r>
                      <a:endParaRPr lang="en-US" sz="1000" dirty="0"/>
                    </a:p>
                  </a:txBody>
                  <a:tcPr/>
                </a:tc>
                <a:tc>
                  <a:txBody>
                    <a:bodyPr/>
                    <a:lstStyle/>
                    <a:p>
                      <a:pPr algn="ctr"/>
                      <a:r>
                        <a:rPr lang="en-US" sz="1000" kern="1200" dirty="0" smtClean="0">
                          <a:solidFill>
                            <a:schemeClr val="tx1"/>
                          </a:solidFill>
                          <a:latin typeface="+mj-lt"/>
                          <a:ea typeface="+mn-ea"/>
                          <a:cs typeface="+mn-cs"/>
                        </a:rPr>
                        <a:t>492,287,7 </a:t>
                      </a:r>
                      <a:endParaRPr lang="en-US" sz="1000" dirty="0">
                        <a:latin typeface="+mj-lt"/>
                      </a:endParaRPr>
                    </a:p>
                  </a:txBody>
                  <a:tcPr/>
                </a:tc>
                <a:tc>
                  <a:txBody>
                    <a:bodyPr/>
                    <a:lstStyle/>
                    <a:p>
                      <a:pPr algn="ctr"/>
                      <a:r>
                        <a:rPr lang="mn-MN" sz="1000" kern="1200" dirty="0" smtClean="0">
                          <a:solidFill>
                            <a:schemeClr val="tx1"/>
                          </a:solidFill>
                          <a:latin typeface="+mj-lt"/>
                          <a:ea typeface="+mn-ea"/>
                          <a:cs typeface="+mn-cs"/>
                        </a:rPr>
                        <a:t>690,584,6 </a:t>
                      </a:r>
                      <a:endParaRPr lang="en-US" sz="1000" dirty="0">
                        <a:latin typeface="+mj-lt"/>
                      </a:endParaRPr>
                    </a:p>
                  </a:txBody>
                  <a:tcPr/>
                </a:tc>
                <a:tc>
                  <a:txBody>
                    <a:bodyPr/>
                    <a:lstStyle/>
                    <a:p>
                      <a:pPr algn="ctr"/>
                      <a:r>
                        <a:rPr lang="mn-MN" sz="1000" kern="1200" dirty="0" smtClean="0">
                          <a:solidFill>
                            <a:schemeClr val="tx1"/>
                          </a:solidFill>
                          <a:latin typeface="+mj-lt"/>
                          <a:ea typeface="+mn-ea"/>
                          <a:cs typeface="+mn-cs"/>
                        </a:rPr>
                        <a:t> 682,647,0</a:t>
                      </a:r>
                      <a:endParaRPr lang="en-US" sz="1000" dirty="0">
                        <a:latin typeface="+mj-lt"/>
                      </a:endParaRPr>
                    </a:p>
                  </a:txBody>
                  <a:tcPr/>
                </a:tc>
              </a:tr>
              <a:tr h="232835">
                <a:tc>
                  <a:txBody>
                    <a:bodyPr/>
                    <a:lstStyle/>
                    <a:p>
                      <a:r>
                        <a:rPr lang="en-US" sz="1000" dirty="0" smtClean="0"/>
                        <a:t>Percentage</a:t>
                      </a:r>
                      <a:endParaRPr lang="en-US" sz="1000" dirty="0"/>
                    </a:p>
                  </a:txBody>
                  <a:tcPr/>
                </a:tc>
                <a:tc>
                  <a:txBody>
                    <a:bodyPr/>
                    <a:lstStyle/>
                    <a:p>
                      <a:pPr algn="ctr"/>
                      <a:r>
                        <a:rPr lang="en-US" sz="1000" dirty="0" smtClean="0">
                          <a:latin typeface="+mj-lt"/>
                        </a:rPr>
                        <a:t>44%</a:t>
                      </a:r>
                      <a:endParaRPr lang="en-US" sz="1000" dirty="0">
                        <a:latin typeface="+mj-lt"/>
                      </a:endParaRPr>
                    </a:p>
                  </a:txBody>
                  <a:tcPr/>
                </a:tc>
                <a:tc>
                  <a:txBody>
                    <a:bodyPr/>
                    <a:lstStyle/>
                    <a:p>
                      <a:pPr algn="ctr"/>
                      <a:r>
                        <a:rPr lang="en-US" sz="1000" dirty="0" smtClean="0">
                          <a:latin typeface="+mj-lt"/>
                        </a:rPr>
                        <a:t>46%</a:t>
                      </a:r>
                      <a:endParaRPr lang="en-US" sz="1000" dirty="0">
                        <a:latin typeface="+mj-lt"/>
                      </a:endParaRPr>
                    </a:p>
                  </a:txBody>
                  <a:tcPr/>
                </a:tc>
                <a:tc>
                  <a:txBody>
                    <a:bodyPr/>
                    <a:lstStyle/>
                    <a:p>
                      <a:pPr algn="ctr"/>
                      <a:r>
                        <a:rPr lang="en-US" sz="1000" dirty="0" smtClean="0">
                          <a:latin typeface="+mj-lt"/>
                        </a:rPr>
                        <a:t>36%</a:t>
                      </a:r>
                      <a:endParaRPr lang="en-US" sz="1000" dirty="0">
                        <a:latin typeface="+mj-lt"/>
                      </a:endParaRPr>
                    </a:p>
                  </a:txBody>
                  <a:tcPr/>
                </a:tc>
              </a:tr>
            </a:tbl>
          </a:graphicData>
        </a:graphic>
      </p:graphicFrame>
      <p:sp>
        <p:nvSpPr>
          <p:cNvPr id="12" name="TextBox 11"/>
          <p:cNvSpPr txBox="1"/>
          <p:nvPr/>
        </p:nvSpPr>
        <p:spPr>
          <a:xfrm>
            <a:off x="7072330" y="4572008"/>
            <a:ext cx="1785950" cy="276999"/>
          </a:xfrm>
          <a:prstGeom prst="rect">
            <a:avLst/>
          </a:prstGeom>
          <a:noFill/>
        </p:spPr>
        <p:txBody>
          <a:bodyPr wrap="square" rtlCol="0">
            <a:spAutoFit/>
          </a:bodyPr>
          <a:lstStyle/>
          <a:p>
            <a:r>
              <a:rPr lang="en-US" sz="1200" u="sng" dirty="0" smtClean="0"/>
              <a:t>Table 2. Financial Flow  </a:t>
            </a:r>
            <a:endParaRPr lang="en-US" sz="1200" u="sng" dirty="0"/>
          </a:p>
        </p:txBody>
      </p:sp>
      <p:sp>
        <p:nvSpPr>
          <p:cNvPr id="13" name="Rectangle 12"/>
          <p:cNvSpPr/>
          <p:nvPr/>
        </p:nvSpPr>
        <p:spPr>
          <a:xfrm>
            <a:off x="428596" y="5214950"/>
            <a:ext cx="3214710" cy="461665"/>
          </a:xfrm>
          <a:prstGeom prst="rect">
            <a:avLst/>
          </a:prstGeom>
        </p:spPr>
        <p:txBody>
          <a:bodyPr wrap="square">
            <a:spAutoFit/>
          </a:bodyPr>
          <a:lstStyle/>
          <a:p>
            <a:r>
              <a:rPr lang="en-US" sz="1200" dirty="0" smtClean="0"/>
              <a:t>As seeing table above, 36-46 percent of state budget are transparent  as a result of EITI report.</a:t>
            </a:r>
          </a:p>
        </p:txBody>
      </p:sp>
      <p:sp>
        <p:nvSpPr>
          <p:cNvPr id="10" name="Rectangle 9"/>
          <p:cNvSpPr/>
          <p:nvPr/>
        </p:nvSpPr>
        <p:spPr>
          <a:xfrm>
            <a:off x="7072330" y="3214686"/>
            <a:ext cx="1785950" cy="830997"/>
          </a:xfrm>
          <a:prstGeom prst="rect">
            <a:avLst/>
          </a:prstGeom>
        </p:spPr>
        <p:txBody>
          <a:bodyPr wrap="square">
            <a:spAutoFit/>
          </a:bodyPr>
          <a:lstStyle/>
          <a:p>
            <a:r>
              <a:rPr lang="en-US" sz="1200" dirty="0" smtClean="0"/>
              <a:t>As seeing table above, 36-46 percent of state budget are transparent  as a result of EITI report.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8596" y="714356"/>
            <a:ext cx="8286808" cy="646331"/>
          </a:xfrm>
          <a:prstGeom prst="rect">
            <a:avLst/>
          </a:prstGeom>
        </p:spPr>
        <p:txBody>
          <a:bodyPr wrap="square">
            <a:spAutoFit/>
          </a:bodyPr>
          <a:lstStyle/>
          <a:p>
            <a:r>
              <a:rPr lang="en-US" sz="1200" dirty="0" smtClean="0"/>
              <a:t>Since it’s first Mongolia’s EITI reconciliation report in 2006, Mongolia </a:t>
            </a:r>
            <a:r>
              <a:rPr lang="en-US" sz="1200" dirty="0" smtClean="0"/>
              <a:t>had </a:t>
            </a:r>
            <a:r>
              <a:rPr lang="en-US" sz="1200" dirty="0" smtClean="0"/>
              <a:t>three reports for the year of 2006, 2007 and 2008. It is valuable result that every year number of companies has been increasing and amount of discrepancies has been reducing. (See table 1)</a:t>
            </a:r>
            <a:endParaRPr lang="en-US" sz="1200" dirty="0"/>
          </a:p>
        </p:txBody>
      </p:sp>
      <p:sp>
        <p:nvSpPr>
          <p:cNvPr id="6" name="Slide Number Placeholder 5"/>
          <p:cNvSpPr>
            <a:spLocks noGrp="1"/>
          </p:cNvSpPr>
          <p:nvPr>
            <p:ph type="sldNum" sz="quarter" idx="12"/>
          </p:nvPr>
        </p:nvSpPr>
        <p:spPr/>
        <p:txBody>
          <a:bodyPr/>
          <a:lstStyle/>
          <a:p>
            <a:fld id="{E7C3BFC7-B182-44B1-A043-CBB693879F9E}" type="slidenum">
              <a:rPr lang="en-US" smtClean="0"/>
              <a:pPr/>
              <a:t>3</a:t>
            </a:fld>
            <a:endParaRPr lang="en-US"/>
          </a:p>
        </p:txBody>
      </p:sp>
      <p:sp>
        <p:nvSpPr>
          <p:cNvPr id="8" name="Title 1"/>
          <p:cNvSpPr txBox="1">
            <a:spLocks/>
          </p:cNvSpPr>
          <p:nvPr/>
        </p:nvSpPr>
        <p:spPr>
          <a:xfrm>
            <a:off x="357158" y="142852"/>
            <a:ext cx="7786710" cy="571480"/>
          </a:xfrm>
          <a:prstGeom prst="rect">
            <a:avLst/>
          </a:prstGeom>
        </p:spPr>
        <p:txBody>
          <a:bodyPr vert="horz" lIns="91440" tIns="45720" rIns="91440" bIns="45720" rtlCol="0" anchor="ctr">
            <a:normAutofit fontScale="92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Overview of </a:t>
            </a:r>
            <a:r>
              <a:rPr kumimoji="0" lang="en-US" sz="2400"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Mongolia EITI Reconciliation</a:t>
            </a:r>
            <a:r>
              <a:rPr kumimoji="0" lang="en-US" sz="2400" b="1" i="0" u="none" strike="noStrike" kern="1200" cap="none" spc="0" normalizeH="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 Reports 2006-2008</a:t>
            </a:r>
            <a:endParaRPr kumimoji="0" lang="en-US" sz="2400" b="1"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mj-lt"/>
              <a:ea typeface="+mj-ea"/>
              <a:cs typeface="+mj-cs"/>
            </a:endParaRPr>
          </a:p>
        </p:txBody>
      </p:sp>
      <p:graphicFrame>
        <p:nvGraphicFramePr>
          <p:cNvPr id="11" name="Content Placeholder 3"/>
          <p:cNvGraphicFramePr>
            <a:graphicFrameLocks noGrp="1"/>
          </p:cNvGraphicFramePr>
          <p:nvPr>
            <p:ph idx="4294967295"/>
          </p:nvPr>
        </p:nvGraphicFramePr>
        <p:xfrm>
          <a:off x="3714744" y="4929198"/>
          <a:ext cx="5031424" cy="1243972"/>
        </p:xfrm>
        <a:graphic>
          <a:graphicData uri="http://schemas.openxmlformats.org/drawingml/2006/table">
            <a:tbl>
              <a:tblPr firstRow="1" bandRow="1">
                <a:tableStyleId>{9D7B26C5-4107-4FEC-AEDC-1716B250A1EF}</a:tableStyleId>
              </a:tblPr>
              <a:tblGrid>
                <a:gridCol w="2549209"/>
                <a:gridCol w="827405"/>
                <a:gridCol w="827405"/>
                <a:gridCol w="827405"/>
              </a:tblGrid>
              <a:tr h="232835">
                <a:tc>
                  <a:txBody>
                    <a:bodyPr/>
                    <a:lstStyle/>
                    <a:p>
                      <a:endParaRPr lang="en-US" sz="1000" dirty="0"/>
                    </a:p>
                  </a:txBody>
                  <a:tcPr/>
                </a:tc>
                <a:tc>
                  <a:txBody>
                    <a:bodyPr/>
                    <a:lstStyle/>
                    <a:p>
                      <a:pPr algn="ctr"/>
                      <a:r>
                        <a:rPr lang="en-US" sz="1000" dirty="0" smtClean="0"/>
                        <a:t>2006</a:t>
                      </a:r>
                      <a:endParaRPr lang="en-US" sz="1000" dirty="0"/>
                    </a:p>
                  </a:txBody>
                  <a:tcPr/>
                </a:tc>
                <a:tc>
                  <a:txBody>
                    <a:bodyPr/>
                    <a:lstStyle/>
                    <a:p>
                      <a:pPr algn="ctr"/>
                      <a:r>
                        <a:rPr lang="en-US" sz="1000" dirty="0" smtClean="0"/>
                        <a:t>2007</a:t>
                      </a:r>
                      <a:endParaRPr lang="en-US" sz="1000" dirty="0"/>
                    </a:p>
                  </a:txBody>
                  <a:tcPr/>
                </a:tc>
                <a:tc>
                  <a:txBody>
                    <a:bodyPr/>
                    <a:lstStyle/>
                    <a:p>
                      <a:pPr algn="ctr"/>
                      <a:r>
                        <a:rPr lang="en-US" sz="1000" dirty="0" smtClean="0"/>
                        <a:t>2008</a:t>
                      </a:r>
                      <a:endParaRPr lang="en-US" sz="1000" dirty="0"/>
                    </a:p>
                  </a:txBody>
                  <a:tcPr/>
                </a:tc>
              </a:tr>
              <a:tr h="232835">
                <a:tc>
                  <a:txBody>
                    <a:bodyPr/>
                    <a:lstStyle/>
                    <a:p>
                      <a:r>
                        <a:rPr lang="en-US" sz="1000" dirty="0" smtClean="0"/>
                        <a:t>Total State Budget Income</a:t>
                      </a:r>
                      <a:endParaRPr lang="en-US" sz="1000" dirty="0"/>
                    </a:p>
                  </a:txBody>
                  <a:tcPr/>
                </a:tc>
                <a:tc>
                  <a:txBody>
                    <a:bodyPr/>
                    <a:lstStyle/>
                    <a:p>
                      <a:pPr algn="ctr"/>
                      <a:r>
                        <a:rPr lang="en-US" sz="1000" kern="1200" dirty="0" smtClean="0">
                          <a:solidFill>
                            <a:schemeClr val="tx1"/>
                          </a:solidFill>
                          <a:latin typeface="+mj-lt"/>
                          <a:ea typeface="+mn-ea"/>
                          <a:cs typeface="+mn-cs"/>
                        </a:rPr>
                        <a:t>1,354,098.9</a:t>
                      </a:r>
                      <a:endParaRPr lang="en-US" sz="1000" dirty="0">
                        <a:latin typeface="+mj-lt"/>
                      </a:endParaRPr>
                    </a:p>
                  </a:txBody>
                  <a:tcPr/>
                </a:tc>
                <a:tc>
                  <a:txBody>
                    <a:bodyPr/>
                    <a:lstStyle/>
                    <a:p>
                      <a:pPr algn="ctr"/>
                      <a:r>
                        <a:rPr lang="en-US" sz="1000" kern="1200" dirty="0" smtClean="0">
                          <a:solidFill>
                            <a:schemeClr val="tx1"/>
                          </a:solidFill>
                          <a:latin typeface="+mj-lt"/>
                          <a:ea typeface="+mn-ea"/>
                          <a:cs typeface="+mn-cs"/>
                        </a:rPr>
                        <a:t>1,855,963.6</a:t>
                      </a:r>
                      <a:endParaRPr lang="en-US" sz="1000" dirty="0">
                        <a:latin typeface="+mj-lt"/>
                      </a:endParaRPr>
                    </a:p>
                  </a:txBody>
                  <a:tcPr/>
                </a:tc>
                <a:tc>
                  <a:txBody>
                    <a:bodyPr/>
                    <a:lstStyle/>
                    <a:p>
                      <a:pPr algn="ctr"/>
                      <a:r>
                        <a:rPr lang="en-US" sz="1000" kern="1200" dirty="0" smtClean="0">
                          <a:solidFill>
                            <a:schemeClr val="tx1"/>
                          </a:solidFill>
                          <a:latin typeface="+mj-lt"/>
                          <a:ea typeface="+mn-ea"/>
                          <a:cs typeface="+mn-cs"/>
                        </a:rPr>
                        <a:t>2,151,049.8</a:t>
                      </a:r>
                      <a:endParaRPr lang="en-US" sz="1000" dirty="0">
                        <a:latin typeface="+mj-lt"/>
                      </a:endParaRPr>
                    </a:p>
                  </a:txBody>
                  <a:tcPr/>
                </a:tc>
              </a:tr>
              <a:tr h="232835">
                <a:tc>
                  <a:txBody>
                    <a:bodyPr/>
                    <a:lstStyle/>
                    <a:p>
                      <a:r>
                        <a:rPr lang="en-US" sz="1000" dirty="0" smtClean="0"/>
                        <a:t>Total</a:t>
                      </a:r>
                      <a:r>
                        <a:rPr lang="en-US" sz="1000" baseline="0" dirty="0" smtClean="0"/>
                        <a:t> </a:t>
                      </a:r>
                      <a:r>
                        <a:rPr lang="en-US" sz="1000" dirty="0" smtClean="0"/>
                        <a:t>Tax</a:t>
                      </a:r>
                      <a:r>
                        <a:rPr lang="en-US" sz="1000" baseline="0" dirty="0" smtClean="0"/>
                        <a:t> Income</a:t>
                      </a:r>
                      <a:endParaRPr lang="en-US" sz="1000" dirty="0"/>
                    </a:p>
                  </a:txBody>
                  <a:tcPr/>
                </a:tc>
                <a:tc>
                  <a:txBody>
                    <a:bodyPr/>
                    <a:lstStyle/>
                    <a:p>
                      <a:pPr algn="ctr"/>
                      <a:r>
                        <a:rPr lang="en-US" sz="1000" kern="1200" dirty="0" smtClean="0">
                          <a:solidFill>
                            <a:schemeClr val="tx1"/>
                          </a:solidFill>
                          <a:latin typeface="+mj-lt"/>
                          <a:ea typeface="+mn-ea"/>
                          <a:cs typeface="+mn-cs"/>
                        </a:rPr>
                        <a:t>1,128,141.5</a:t>
                      </a:r>
                      <a:endParaRPr lang="en-US" sz="1000" dirty="0">
                        <a:latin typeface="+mj-lt"/>
                      </a:endParaRPr>
                    </a:p>
                  </a:txBody>
                  <a:tcPr/>
                </a:tc>
                <a:tc>
                  <a:txBody>
                    <a:bodyPr/>
                    <a:lstStyle/>
                    <a:p>
                      <a:pPr algn="ctr"/>
                      <a:r>
                        <a:rPr lang="en-US" sz="1000" kern="1200" dirty="0" smtClean="0">
                          <a:solidFill>
                            <a:schemeClr val="tx1"/>
                          </a:solidFill>
                          <a:latin typeface="+mj-lt"/>
                          <a:ea typeface="+mn-ea"/>
                          <a:cs typeface="+mn-cs"/>
                        </a:rPr>
                        <a:t>1,502,309.9</a:t>
                      </a:r>
                      <a:endParaRPr lang="en-US" sz="1000" dirty="0">
                        <a:latin typeface="+mj-lt"/>
                      </a:endParaRPr>
                    </a:p>
                  </a:txBody>
                  <a:tcPr/>
                </a:tc>
                <a:tc>
                  <a:txBody>
                    <a:bodyPr/>
                    <a:lstStyle/>
                    <a:p>
                      <a:pPr algn="ctr"/>
                      <a:r>
                        <a:rPr lang="en-US" sz="1000" kern="1200" dirty="0" smtClean="0">
                          <a:solidFill>
                            <a:schemeClr val="tx1"/>
                          </a:solidFill>
                          <a:latin typeface="+mj-lt"/>
                          <a:ea typeface="+mn-ea"/>
                          <a:cs typeface="+mn-cs"/>
                        </a:rPr>
                        <a:t>1,890,896.6</a:t>
                      </a:r>
                      <a:endParaRPr lang="en-US" sz="1000" dirty="0">
                        <a:latin typeface="+mj-lt"/>
                      </a:endParaRPr>
                    </a:p>
                  </a:txBody>
                  <a:tcPr/>
                </a:tc>
              </a:tr>
              <a:tr h="268612">
                <a:tc>
                  <a:txBody>
                    <a:bodyPr/>
                    <a:lstStyle/>
                    <a:p>
                      <a:r>
                        <a:rPr lang="en-US" sz="1000" baseline="0" dirty="0" smtClean="0"/>
                        <a:t>Total Reconciled Companies Payment</a:t>
                      </a:r>
                      <a:endParaRPr lang="en-US" sz="1000" dirty="0"/>
                    </a:p>
                  </a:txBody>
                  <a:tcPr/>
                </a:tc>
                <a:tc>
                  <a:txBody>
                    <a:bodyPr/>
                    <a:lstStyle/>
                    <a:p>
                      <a:pPr algn="ctr"/>
                      <a:r>
                        <a:rPr lang="en-US" sz="1000" kern="1200" dirty="0" smtClean="0">
                          <a:solidFill>
                            <a:schemeClr val="tx1"/>
                          </a:solidFill>
                          <a:latin typeface="+mj-lt"/>
                          <a:ea typeface="+mn-ea"/>
                          <a:cs typeface="+mn-cs"/>
                        </a:rPr>
                        <a:t>492,287,7 </a:t>
                      </a:r>
                      <a:endParaRPr lang="en-US" sz="1000" dirty="0">
                        <a:latin typeface="+mj-lt"/>
                      </a:endParaRPr>
                    </a:p>
                  </a:txBody>
                  <a:tcPr/>
                </a:tc>
                <a:tc>
                  <a:txBody>
                    <a:bodyPr/>
                    <a:lstStyle/>
                    <a:p>
                      <a:pPr algn="ctr"/>
                      <a:r>
                        <a:rPr lang="mn-MN" sz="1000" kern="1200" dirty="0" smtClean="0">
                          <a:solidFill>
                            <a:schemeClr val="tx1"/>
                          </a:solidFill>
                          <a:latin typeface="+mj-lt"/>
                          <a:ea typeface="+mn-ea"/>
                          <a:cs typeface="+mn-cs"/>
                        </a:rPr>
                        <a:t>690,584,6 </a:t>
                      </a:r>
                      <a:endParaRPr lang="en-US" sz="1000" dirty="0">
                        <a:latin typeface="+mj-lt"/>
                      </a:endParaRPr>
                    </a:p>
                  </a:txBody>
                  <a:tcPr/>
                </a:tc>
                <a:tc>
                  <a:txBody>
                    <a:bodyPr/>
                    <a:lstStyle/>
                    <a:p>
                      <a:pPr algn="ctr"/>
                      <a:r>
                        <a:rPr lang="mn-MN" sz="1000" kern="1200" dirty="0" smtClean="0">
                          <a:solidFill>
                            <a:schemeClr val="tx1"/>
                          </a:solidFill>
                          <a:latin typeface="+mj-lt"/>
                          <a:ea typeface="+mn-ea"/>
                          <a:cs typeface="+mn-cs"/>
                        </a:rPr>
                        <a:t> 682,647,0</a:t>
                      </a:r>
                      <a:endParaRPr lang="en-US" sz="1000" dirty="0">
                        <a:latin typeface="+mj-lt"/>
                      </a:endParaRPr>
                    </a:p>
                  </a:txBody>
                  <a:tcPr/>
                </a:tc>
              </a:tr>
              <a:tr h="232835">
                <a:tc>
                  <a:txBody>
                    <a:bodyPr/>
                    <a:lstStyle/>
                    <a:p>
                      <a:r>
                        <a:rPr lang="en-US" sz="1000" dirty="0" smtClean="0"/>
                        <a:t>Percentage</a:t>
                      </a:r>
                      <a:endParaRPr lang="en-US" sz="1000" dirty="0"/>
                    </a:p>
                  </a:txBody>
                  <a:tcPr/>
                </a:tc>
                <a:tc>
                  <a:txBody>
                    <a:bodyPr/>
                    <a:lstStyle/>
                    <a:p>
                      <a:pPr algn="ctr"/>
                      <a:r>
                        <a:rPr lang="en-US" sz="1000" dirty="0" smtClean="0">
                          <a:latin typeface="+mj-lt"/>
                        </a:rPr>
                        <a:t>44%</a:t>
                      </a:r>
                      <a:endParaRPr lang="en-US" sz="1000" dirty="0">
                        <a:latin typeface="+mj-lt"/>
                      </a:endParaRPr>
                    </a:p>
                  </a:txBody>
                  <a:tcPr/>
                </a:tc>
                <a:tc>
                  <a:txBody>
                    <a:bodyPr/>
                    <a:lstStyle/>
                    <a:p>
                      <a:pPr algn="ctr"/>
                      <a:r>
                        <a:rPr lang="en-US" sz="1000" dirty="0" smtClean="0">
                          <a:latin typeface="+mj-lt"/>
                        </a:rPr>
                        <a:t>46%</a:t>
                      </a:r>
                      <a:endParaRPr lang="en-US" sz="1000" dirty="0">
                        <a:latin typeface="+mj-lt"/>
                      </a:endParaRPr>
                    </a:p>
                  </a:txBody>
                  <a:tcPr/>
                </a:tc>
                <a:tc>
                  <a:txBody>
                    <a:bodyPr/>
                    <a:lstStyle/>
                    <a:p>
                      <a:pPr algn="ctr"/>
                      <a:r>
                        <a:rPr lang="en-US" sz="1000" dirty="0" smtClean="0">
                          <a:latin typeface="+mj-lt"/>
                        </a:rPr>
                        <a:t>36%</a:t>
                      </a:r>
                      <a:endParaRPr lang="en-US" sz="1000" dirty="0">
                        <a:latin typeface="+mj-lt"/>
                      </a:endParaRPr>
                    </a:p>
                  </a:txBody>
                  <a:tcPr/>
                </a:tc>
              </a:tr>
            </a:tbl>
          </a:graphicData>
        </a:graphic>
      </p:graphicFrame>
      <p:graphicFrame>
        <p:nvGraphicFramePr>
          <p:cNvPr id="14" name="Chart 13"/>
          <p:cNvGraphicFramePr/>
          <p:nvPr/>
        </p:nvGraphicFramePr>
        <p:xfrm>
          <a:off x="500034" y="1500174"/>
          <a:ext cx="4429156" cy="27463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hart 14"/>
          <p:cNvGraphicFramePr/>
          <p:nvPr/>
        </p:nvGraphicFramePr>
        <p:xfrm>
          <a:off x="5000628" y="1428736"/>
          <a:ext cx="3476628" cy="27463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785794"/>
            <a:ext cx="8429684" cy="8371523"/>
          </a:xfrm>
          <a:prstGeom prst="rect">
            <a:avLst/>
          </a:prstGeom>
        </p:spPr>
        <p:txBody>
          <a:bodyPr wrap="square">
            <a:spAutoFit/>
          </a:bodyPr>
          <a:lstStyle/>
          <a:p>
            <a:pPr>
              <a:buNone/>
            </a:pPr>
            <a:r>
              <a:rPr lang="en-US" sz="1400" dirty="0" smtClean="0"/>
              <a:t>The first reconciliation covers 25 companies reports above 200,0 million MNT materiality payments and Government receipts. In this report, the Government has declared receipts with the amount of 467,1 billion MNT, companies has proved payments with the amount of 492,2 billion MNT (See table 3). </a:t>
            </a:r>
          </a:p>
          <a:p>
            <a:pPr>
              <a:buNone/>
            </a:pPr>
            <a:endParaRPr lang="en-US" sz="1400" dirty="0" smtClean="0"/>
          </a:p>
          <a:p>
            <a:pPr>
              <a:buNone/>
            </a:pPr>
            <a:r>
              <a:rPr lang="en-US" sz="2000" b="1" dirty="0" smtClean="0">
                <a:solidFill>
                  <a:srgbClr val="C00000"/>
                </a:solidFill>
              </a:rPr>
              <a:t>Major </a:t>
            </a:r>
            <a:r>
              <a:rPr lang="en-US" sz="2000" b="1" dirty="0" smtClean="0">
                <a:solidFill>
                  <a:srgbClr val="C00000"/>
                </a:solidFill>
              </a:rPr>
              <a:t>Findings:</a:t>
            </a:r>
            <a:endParaRPr lang="en-US" sz="2000" b="1" dirty="0" smtClean="0">
              <a:solidFill>
                <a:srgbClr val="C00000"/>
              </a:solidFill>
            </a:endParaRPr>
          </a:p>
          <a:p>
            <a:pPr>
              <a:buNone/>
            </a:pPr>
            <a:endParaRPr lang="en-US" sz="1400" dirty="0" smtClean="0"/>
          </a:p>
          <a:p>
            <a:pPr>
              <a:buNone/>
            </a:pPr>
            <a:r>
              <a:rPr lang="en-US" sz="1400" dirty="0" smtClean="0"/>
              <a:t>The </a:t>
            </a:r>
            <a:r>
              <a:rPr lang="en-US" sz="1400" dirty="0" smtClean="0"/>
              <a:t>major discrepancies were from taxes (</a:t>
            </a:r>
            <a:r>
              <a:rPr lang="en-US" sz="1400" dirty="0" err="1" smtClean="0"/>
              <a:t>appx</a:t>
            </a:r>
            <a:r>
              <a:rPr lang="en-US" sz="1400" dirty="0" smtClean="0"/>
              <a:t>. MNT 552,1 million), fees (</a:t>
            </a:r>
            <a:r>
              <a:rPr lang="en-US" sz="1400" dirty="0" err="1" smtClean="0"/>
              <a:t>appx</a:t>
            </a:r>
            <a:r>
              <a:rPr lang="en-US" sz="1400" dirty="0" smtClean="0"/>
              <a:t>. MNT 20,0 billion) and donations (</a:t>
            </a:r>
            <a:r>
              <a:rPr lang="en-US" sz="1400" dirty="0" err="1" smtClean="0"/>
              <a:t>appx</a:t>
            </a:r>
            <a:r>
              <a:rPr lang="en-US" sz="1400" dirty="0" smtClean="0"/>
              <a:t>. MNT 3,7 billion).</a:t>
            </a:r>
          </a:p>
          <a:p>
            <a:pPr>
              <a:buNone/>
            </a:pPr>
            <a:endParaRPr lang="en-US" sz="1400" u="sng" dirty="0" smtClean="0"/>
          </a:p>
          <a:p>
            <a:pPr>
              <a:buNone/>
            </a:pPr>
            <a:r>
              <a:rPr lang="en-US" sz="1400" u="sng" dirty="0" smtClean="0"/>
              <a:t>From </a:t>
            </a:r>
            <a:r>
              <a:rPr lang="en-US" sz="1400" u="sng" dirty="0" smtClean="0"/>
              <a:t>the Taxes section </a:t>
            </a:r>
            <a:r>
              <a:rPr lang="en-US" sz="1400" dirty="0" smtClean="0"/>
              <a:t>the main discrepancies were mainly from items reported such as Value added tax deducted from paid  back, Corporate income tax, and tax on petrol and diesel fuel amounting to MNT 1,4 billion, MNT 2,0 billion, and MNT 1,0 billion respectively. Main reasons:</a:t>
            </a:r>
          </a:p>
          <a:p>
            <a:pPr marL="714375" indent="-171450">
              <a:buFont typeface="Arial" pitchFamily="34" charset="0"/>
              <a:buChar char="•"/>
            </a:pPr>
            <a:r>
              <a:rPr lang="en-US" sz="1400" dirty="0" smtClean="0"/>
              <a:t>VAT is paid by mining companies on the procurement of goods and services from the local market. Export of minerals however attracts a VAT rebate and as a result mining companies accumulate large net VAT credit balances (balances due to them). Amounts levied for other taxes (e.g. income tax, Windfall tax) can be offset against such accumulated credit balances. EITIM instructions do not provide clear guidelines as to how the various VAT items are to be dealt with in the templates. As a result there was no consistency between companies, and between companies and the tax office in respect of what was included in templates.</a:t>
            </a:r>
          </a:p>
          <a:p>
            <a:pPr marL="714375" indent="-171450">
              <a:buFont typeface="Arial" pitchFamily="34" charset="0"/>
              <a:buChar char="•"/>
            </a:pPr>
            <a:r>
              <a:rPr lang="en-US" sz="1400" dirty="0" smtClean="0"/>
              <a:t>In Corporate income tax, the major unresolved issue relates to the offsetting by the tax office of corporate income and other taxes levied against accumulated VAT credits.</a:t>
            </a:r>
          </a:p>
          <a:p>
            <a:pPr marL="714375" indent="-171450">
              <a:buFont typeface="Arial" pitchFamily="34" charset="0"/>
              <a:buChar char="•"/>
            </a:pPr>
            <a:r>
              <a:rPr lang="en-US" sz="1400" dirty="0" smtClean="0"/>
              <a:t>The major matter adjusted related to one company including an incorrect figure in their template. The vast majority of the net aggregated unresolved discrepancy relates to another company who advised they were too busy to follow up the matter.</a:t>
            </a:r>
          </a:p>
          <a:p>
            <a:endParaRPr lang="en-US" sz="1400" dirty="0" smtClean="0"/>
          </a:p>
          <a:p>
            <a:endParaRPr lang="en-US" sz="1400" dirty="0" smtClean="0"/>
          </a:p>
          <a:p>
            <a:endParaRPr lang="en-US" sz="1400" dirty="0" smtClean="0"/>
          </a:p>
          <a:p>
            <a:endParaRPr lang="en-US" sz="1400" dirty="0" smtClean="0"/>
          </a:p>
          <a:p>
            <a:pPr marL="714375" indent="-171450"/>
            <a:endParaRPr lang="en-US" sz="1400" dirty="0" smtClean="0"/>
          </a:p>
          <a:p>
            <a:pPr marL="714375" indent="-171450">
              <a:buFont typeface="Arial" pitchFamily="34" charset="0"/>
              <a:buChar char="•"/>
            </a:pPr>
            <a:endParaRPr lang="en-US" sz="1400" dirty="0" smtClean="0"/>
          </a:p>
          <a:p>
            <a:pPr marL="714375" indent="-171450">
              <a:buFont typeface="Arial" pitchFamily="34" charset="0"/>
              <a:buChar char="•"/>
            </a:pPr>
            <a:endParaRPr lang="en-US" sz="1400" dirty="0" smtClean="0"/>
          </a:p>
          <a:p>
            <a:pPr marL="714375" indent="-171450">
              <a:buFont typeface="Arial" pitchFamily="34" charset="0"/>
              <a:buChar char="•"/>
            </a:pPr>
            <a:endParaRPr lang="en-US" sz="1400" dirty="0" smtClean="0"/>
          </a:p>
          <a:p>
            <a:pPr>
              <a:buFont typeface="Arial" pitchFamily="34" charset="0"/>
              <a:buChar char="•"/>
            </a:pPr>
            <a:endParaRPr lang="en-US" sz="1400" dirty="0" smtClean="0"/>
          </a:p>
          <a:p>
            <a:endParaRPr lang="en-US" sz="1400" dirty="0" smtClean="0"/>
          </a:p>
          <a:p>
            <a:pPr>
              <a:buNone/>
            </a:pPr>
            <a:endParaRPr lang="en-US" sz="1400" dirty="0" smtClean="0"/>
          </a:p>
          <a:p>
            <a:pPr>
              <a:buNone/>
            </a:pPr>
            <a:r>
              <a:rPr lang="en-US" sz="1400" dirty="0" smtClean="0"/>
              <a:t>	</a:t>
            </a:r>
          </a:p>
          <a:p>
            <a:endParaRPr lang="en-US" sz="1400" b="1" dirty="0" smtClean="0">
              <a:solidFill>
                <a:srgbClr val="C00000"/>
              </a:solidFill>
            </a:endParaRPr>
          </a:p>
          <a:p>
            <a:endParaRPr lang="en-US" sz="1400" dirty="0"/>
          </a:p>
        </p:txBody>
      </p:sp>
      <p:sp>
        <p:nvSpPr>
          <p:cNvPr id="6" name="Slide Number Placeholder 5"/>
          <p:cNvSpPr>
            <a:spLocks noGrp="1"/>
          </p:cNvSpPr>
          <p:nvPr>
            <p:ph type="sldNum" sz="quarter" idx="12"/>
          </p:nvPr>
        </p:nvSpPr>
        <p:spPr/>
        <p:txBody>
          <a:bodyPr/>
          <a:lstStyle/>
          <a:p>
            <a:fld id="{E7C3BFC7-B182-44B1-A043-CBB693879F9E}" type="slidenum">
              <a:rPr lang="en-US" smtClean="0"/>
              <a:pPr/>
              <a:t>4</a:t>
            </a:fld>
            <a:endParaRPr lang="en-US"/>
          </a:p>
        </p:txBody>
      </p:sp>
      <p:sp>
        <p:nvSpPr>
          <p:cNvPr id="7" name="Title 1"/>
          <p:cNvSpPr txBox="1">
            <a:spLocks/>
          </p:cNvSpPr>
          <p:nvPr/>
        </p:nvSpPr>
        <p:spPr>
          <a:xfrm>
            <a:off x="0" y="0"/>
            <a:ext cx="9144000" cy="571480"/>
          </a:xfrm>
          <a:prstGeom prst="rect">
            <a:avLst/>
          </a:prstGeom>
          <a:gradFill flip="none" rotWithShape="1">
            <a:gsLst>
              <a:gs pos="0">
                <a:srgbClr val="D9EDEF"/>
              </a:gs>
              <a:gs pos="100000">
                <a:schemeClr val="accent2">
                  <a:gamma/>
                  <a:tint val="0"/>
                  <a:invGamma/>
                </a:schemeClr>
              </a:gs>
            </a:gsLst>
            <a:lin ang="18900000" scaled="0"/>
            <a:tileRect/>
          </a:gradFill>
          <a:ln>
            <a:no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       Mongolia First EITI Reconciliation</a:t>
            </a:r>
            <a:r>
              <a:rPr kumimoji="0" lang="en-US" sz="2400" b="1" i="0" u="none" strike="noStrike" kern="1200" cap="none" spc="0" normalizeH="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 Report - 2006</a:t>
            </a:r>
            <a:endParaRPr kumimoji="0" lang="en-US" sz="2400" b="1"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785794"/>
            <a:ext cx="8429684" cy="6432530"/>
          </a:xfrm>
          <a:prstGeom prst="rect">
            <a:avLst/>
          </a:prstGeom>
        </p:spPr>
        <p:txBody>
          <a:bodyPr wrap="square">
            <a:spAutoFit/>
          </a:bodyPr>
          <a:lstStyle/>
          <a:p>
            <a:pPr>
              <a:buNone/>
            </a:pPr>
            <a:r>
              <a:rPr lang="en-US" sz="2000" b="1" dirty="0" smtClean="0">
                <a:solidFill>
                  <a:srgbClr val="C00000"/>
                </a:solidFill>
              </a:rPr>
              <a:t>Major Findings (cont):</a:t>
            </a:r>
            <a:endParaRPr lang="en-US" sz="2000" b="1" dirty="0" smtClean="0">
              <a:solidFill>
                <a:srgbClr val="C00000"/>
              </a:solidFill>
            </a:endParaRPr>
          </a:p>
          <a:p>
            <a:endParaRPr lang="en-US" sz="1400" u="sng" dirty="0" smtClean="0"/>
          </a:p>
          <a:p>
            <a:r>
              <a:rPr lang="en-US" sz="1400" u="sng" dirty="0" smtClean="0"/>
              <a:t>The </a:t>
            </a:r>
            <a:r>
              <a:rPr lang="en-US" sz="1400" u="sng" dirty="0" smtClean="0"/>
              <a:t>discrepancies noted for the Fees</a:t>
            </a:r>
            <a:r>
              <a:rPr lang="en-US" sz="1400" dirty="0" smtClean="0"/>
              <a:t> were mainly from items such as License fee for exploitation and exploration of mineral resources, Royalty fee, Reimbursement of deposit, exploration of which is carried out by the budget fund, Land fee and Fee for recruiting foreign experts and workers amounting to MNT 7,7 billion, MNT 1,1 billion, MNT 1,8 billion, MNT 7,2 billion and MNT 1,6 billion respectively. </a:t>
            </a:r>
          </a:p>
          <a:p>
            <a:endParaRPr lang="en-US" sz="1400" u="sng" dirty="0" smtClean="0"/>
          </a:p>
          <a:p>
            <a:r>
              <a:rPr lang="en-US" sz="1400" u="sng" dirty="0" smtClean="0"/>
              <a:t>Dividends </a:t>
            </a:r>
            <a:r>
              <a:rPr lang="en-US" sz="1400" u="sng" dirty="0" smtClean="0"/>
              <a:t>on state and local property</a:t>
            </a:r>
            <a:r>
              <a:rPr lang="en-US" sz="1400" dirty="0" smtClean="0"/>
              <a:t>: </a:t>
            </a:r>
            <a:r>
              <a:rPr lang="en-US" sz="1400" dirty="0" err="1" smtClean="0"/>
              <a:t>Erdenet</a:t>
            </a:r>
            <a:r>
              <a:rPr lang="en-US" sz="1400" dirty="0" smtClean="0"/>
              <a:t> paid a dividend of 59,152,701 on 29th December 2006. The transfer was however not credited to the recipients account by the bank until 2</a:t>
            </a:r>
            <a:r>
              <a:rPr lang="en-US" sz="1400" baseline="30000" dirty="0" smtClean="0"/>
              <a:t>nd</a:t>
            </a:r>
            <a:r>
              <a:rPr lang="en-US" sz="1400" dirty="0" smtClean="0"/>
              <a:t> January 2007 and was therefore treated as a 2007 receipt and not included in</a:t>
            </a:r>
          </a:p>
          <a:p>
            <a:r>
              <a:rPr lang="en-US" sz="1400" dirty="0" smtClean="0"/>
              <a:t>the Governments 2006 template.</a:t>
            </a:r>
          </a:p>
          <a:p>
            <a:endParaRPr lang="en-US" sz="1400" u="sng" dirty="0" smtClean="0"/>
          </a:p>
          <a:p>
            <a:r>
              <a:rPr lang="en-US" sz="1400" u="sng" dirty="0" smtClean="0"/>
              <a:t>Donations</a:t>
            </a:r>
            <a:r>
              <a:rPr lang="en-US" sz="1400" dirty="0" smtClean="0"/>
              <a:t>: Company templates recorded significant donations that were not included in Government templates. In order for the Government templates to be properly completed for these items it would be necessary to collect data on donations received from a large number of recipients.</a:t>
            </a:r>
          </a:p>
          <a:p>
            <a:endParaRPr lang="en-US" sz="1400" dirty="0" smtClean="0"/>
          </a:p>
          <a:p>
            <a:endParaRPr lang="en-US" sz="1400" dirty="0" smtClean="0"/>
          </a:p>
          <a:p>
            <a:endParaRPr lang="en-US" sz="1400" dirty="0" smtClean="0"/>
          </a:p>
          <a:p>
            <a:endParaRPr lang="en-US" sz="1400" dirty="0" smtClean="0"/>
          </a:p>
          <a:p>
            <a:pPr marL="714375" indent="-171450"/>
            <a:endParaRPr lang="en-US" sz="1400" dirty="0" smtClean="0"/>
          </a:p>
          <a:p>
            <a:pPr marL="714375" indent="-171450">
              <a:buFont typeface="Arial" pitchFamily="34" charset="0"/>
              <a:buChar char="•"/>
            </a:pPr>
            <a:endParaRPr lang="en-US" sz="1400" dirty="0" smtClean="0"/>
          </a:p>
          <a:p>
            <a:pPr marL="714375" indent="-171450">
              <a:buFont typeface="Arial" pitchFamily="34" charset="0"/>
              <a:buChar char="•"/>
            </a:pPr>
            <a:endParaRPr lang="en-US" sz="1400" dirty="0" smtClean="0"/>
          </a:p>
          <a:p>
            <a:pPr marL="714375" indent="-171450">
              <a:buFont typeface="Arial" pitchFamily="34" charset="0"/>
              <a:buChar char="•"/>
            </a:pPr>
            <a:endParaRPr lang="en-US" sz="1400" dirty="0" smtClean="0"/>
          </a:p>
          <a:p>
            <a:pPr>
              <a:buFont typeface="Arial" pitchFamily="34" charset="0"/>
              <a:buChar char="•"/>
            </a:pPr>
            <a:endParaRPr lang="en-US" sz="1400" dirty="0" smtClean="0"/>
          </a:p>
          <a:p>
            <a:endParaRPr lang="en-US" sz="1400" dirty="0" smtClean="0"/>
          </a:p>
          <a:p>
            <a:pPr>
              <a:buNone/>
            </a:pPr>
            <a:endParaRPr lang="en-US" sz="1400" dirty="0" smtClean="0"/>
          </a:p>
          <a:p>
            <a:pPr>
              <a:buNone/>
            </a:pPr>
            <a:r>
              <a:rPr lang="en-US" sz="1400" dirty="0" smtClean="0"/>
              <a:t>	</a:t>
            </a:r>
          </a:p>
          <a:p>
            <a:endParaRPr lang="en-US" sz="1400" b="1" dirty="0" smtClean="0">
              <a:solidFill>
                <a:srgbClr val="C00000"/>
              </a:solidFill>
            </a:endParaRPr>
          </a:p>
          <a:p>
            <a:endParaRPr lang="en-US" sz="1400" dirty="0"/>
          </a:p>
        </p:txBody>
      </p:sp>
      <p:sp>
        <p:nvSpPr>
          <p:cNvPr id="6" name="Slide Number Placeholder 5"/>
          <p:cNvSpPr>
            <a:spLocks noGrp="1"/>
          </p:cNvSpPr>
          <p:nvPr>
            <p:ph type="sldNum" sz="quarter" idx="12"/>
          </p:nvPr>
        </p:nvSpPr>
        <p:spPr/>
        <p:txBody>
          <a:bodyPr/>
          <a:lstStyle/>
          <a:p>
            <a:fld id="{E7C3BFC7-B182-44B1-A043-CBB693879F9E}" type="slidenum">
              <a:rPr lang="en-US" smtClean="0"/>
              <a:pPr/>
              <a:t>5</a:t>
            </a:fld>
            <a:endParaRPr lang="en-US"/>
          </a:p>
        </p:txBody>
      </p:sp>
      <p:sp>
        <p:nvSpPr>
          <p:cNvPr id="7" name="Title 1"/>
          <p:cNvSpPr txBox="1">
            <a:spLocks/>
          </p:cNvSpPr>
          <p:nvPr/>
        </p:nvSpPr>
        <p:spPr>
          <a:xfrm>
            <a:off x="0" y="0"/>
            <a:ext cx="9144000" cy="571480"/>
          </a:xfrm>
          <a:prstGeom prst="rect">
            <a:avLst/>
          </a:prstGeom>
          <a:gradFill flip="none" rotWithShape="1">
            <a:gsLst>
              <a:gs pos="0">
                <a:srgbClr val="D9EDEF"/>
              </a:gs>
              <a:gs pos="100000">
                <a:schemeClr val="accent2">
                  <a:gamma/>
                  <a:tint val="0"/>
                  <a:invGamma/>
                </a:schemeClr>
              </a:gs>
            </a:gsLst>
            <a:lin ang="18900000" scaled="0"/>
            <a:tileRect/>
          </a:gradFill>
          <a:ln>
            <a:no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       Mongolia First EITI Reconciliation</a:t>
            </a:r>
            <a:r>
              <a:rPr kumimoji="0" lang="en-US" sz="2400" b="1" i="0" u="none" strike="noStrike" kern="1200" cap="none" spc="0" normalizeH="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 Report - 2006</a:t>
            </a:r>
            <a:endParaRPr kumimoji="0" lang="en-US" sz="2400" b="1"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28596" y="857232"/>
            <a:ext cx="8258204" cy="5715040"/>
          </a:xfrm>
        </p:spPr>
        <p:txBody>
          <a:bodyPr>
            <a:normAutofit fontScale="62500" lnSpcReduction="20000"/>
          </a:bodyPr>
          <a:lstStyle/>
          <a:p>
            <a:pPr>
              <a:buNone/>
            </a:pPr>
            <a:r>
              <a:rPr lang="en-US" b="1" dirty="0" smtClean="0">
                <a:solidFill>
                  <a:srgbClr val="C00000"/>
                </a:solidFill>
              </a:rPr>
              <a:t>Reconciler’s </a:t>
            </a:r>
            <a:r>
              <a:rPr lang="en-US" b="1" dirty="0" smtClean="0">
                <a:solidFill>
                  <a:srgbClr val="C00000"/>
                </a:solidFill>
              </a:rPr>
              <a:t>Recommendations: </a:t>
            </a:r>
            <a:endParaRPr lang="en-US" b="1" dirty="0" smtClean="0">
              <a:solidFill>
                <a:srgbClr val="C00000"/>
              </a:solidFill>
            </a:endParaRPr>
          </a:p>
          <a:p>
            <a:pPr lvl="1"/>
            <a:r>
              <a:rPr lang="en-US" b="1" dirty="0" smtClean="0"/>
              <a:t>Instructions on completing templates</a:t>
            </a:r>
            <a:r>
              <a:rPr lang="en-US" dirty="0" smtClean="0"/>
              <a:t>: Many discrepancies have occurred because of completing templates false or incomplete, therefore instructions need to be revised and in particular expanded to include specific detailed instructions (e.g. VAT, customs taxes, cut-offs etc)</a:t>
            </a:r>
          </a:p>
          <a:p>
            <a:pPr lvl="1"/>
            <a:r>
              <a:rPr lang="en-US" b="1" dirty="0" smtClean="0"/>
              <a:t>Unexplained discrepancies</a:t>
            </a:r>
            <a:r>
              <a:rPr lang="en-US" dirty="0" smtClean="0"/>
              <a:t>: It would be far more productive to concentrate efforts on implementing the recommendations contained herein in order to overcome problems in subsequent reconciliations rather than trying to resolve the outstanding 2006 discrepancies.  </a:t>
            </a:r>
          </a:p>
          <a:p>
            <a:pPr lvl="1"/>
            <a:r>
              <a:rPr lang="en-US" b="1" dirty="0" smtClean="0"/>
              <a:t>Incomplete Government data</a:t>
            </a:r>
            <a:r>
              <a:rPr lang="en-US" dirty="0" smtClean="0"/>
              <a:t>: An adequate information gathering/reporting system needs to be introduced to ensure that requests for information on receipts from mining companies are forwarded to all Government entities in a frequently basis and that a response is received from all such entities. </a:t>
            </a:r>
          </a:p>
          <a:p>
            <a:pPr lvl="1"/>
            <a:r>
              <a:rPr lang="en-US" b="1" dirty="0" smtClean="0"/>
              <a:t>Donations to Governmental and local organizations</a:t>
            </a:r>
            <a:r>
              <a:rPr lang="en-US" dirty="0" smtClean="0"/>
              <a:t>: It is necessary to introduce some form of simple but efficient system to enable the Government to ascertain who donations were paid to. Mining companies to periodically report details of donations to </a:t>
            </a:r>
            <a:r>
              <a:rPr lang="en-US" dirty="0" err="1" smtClean="0"/>
              <a:t>soums</a:t>
            </a:r>
            <a:r>
              <a:rPr lang="en-US" dirty="0" smtClean="0"/>
              <a:t>, </a:t>
            </a:r>
            <a:r>
              <a:rPr lang="en-US" dirty="0" err="1" smtClean="0"/>
              <a:t>aimags</a:t>
            </a:r>
            <a:r>
              <a:rPr lang="en-US" dirty="0" smtClean="0"/>
              <a:t>, and Government agencies. For about non monetary in-kind of donations, mining companies would have a record of the cost of goods provided and issue some form of donation note (e.g. a form of no charge invoice that records the cost of goods or services donated) to the recipient for each donation</a:t>
            </a:r>
            <a:r>
              <a:rPr lang="en-US" dirty="0" smtClean="0"/>
              <a:t>.</a:t>
            </a:r>
            <a:endParaRPr lang="en-US" dirty="0" smtClean="0"/>
          </a:p>
        </p:txBody>
      </p:sp>
      <p:sp>
        <p:nvSpPr>
          <p:cNvPr id="4" name="Slide Number Placeholder 3"/>
          <p:cNvSpPr>
            <a:spLocks noGrp="1"/>
          </p:cNvSpPr>
          <p:nvPr>
            <p:ph type="sldNum" sz="quarter" idx="12"/>
          </p:nvPr>
        </p:nvSpPr>
        <p:spPr/>
        <p:txBody>
          <a:bodyPr/>
          <a:lstStyle/>
          <a:p>
            <a:fld id="{E7C3BFC7-B182-44B1-A043-CBB693879F9E}" type="slidenum">
              <a:rPr lang="en-US" smtClean="0"/>
              <a:pPr/>
              <a:t>6</a:t>
            </a:fld>
            <a:endParaRPr lang="en-US"/>
          </a:p>
        </p:txBody>
      </p:sp>
      <p:sp>
        <p:nvSpPr>
          <p:cNvPr id="5" name="Title 1"/>
          <p:cNvSpPr txBox="1">
            <a:spLocks/>
          </p:cNvSpPr>
          <p:nvPr/>
        </p:nvSpPr>
        <p:spPr>
          <a:xfrm>
            <a:off x="0" y="0"/>
            <a:ext cx="9144000" cy="571480"/>
          </a:xfrm>
          <a:prstGeom prst="rect">
            <a:avLst/>
          </a:prstGeom>
          <a:gradFill>
            <a:gsLst>
              <a:gs pos="0">
                <a:srgbClr val="D9EDEF"/>
              </a:gs>
              <a:gs pos="100000">
                <a:schemeClr val="accent2">
                  <a:gamma/>
                  <a:tint val="0"/>
                  <a:invGamma/>
                </a:schemeClr>
              </a:gs>
            </a:gsLst>
            <a:lin ang="18900000" scaled="0"/>
          </a:gradFill>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Mongolia First EITI Reconciliation</a:t>
            </a:r>
            <a:r>
              <a:rPr kumimoji="0" lang="en-US" sz="2400" b="1" i="0" u="none" strike="noStrike" kern="1200" cap="none" spc="0" normalizeH="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 Report - 2006</a:t>
            </a:r>
            <a:endParaRPr kumimoji="0" lang="en-US" sz="2400" b="1"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28596" y="857232"/>
            <a:ext cx="8258204" cy="5715040"/>
          </a:xfrm>
        </p:spPr>
        <p:txBody>
          <a:bodyPr>
            <a:normAutofit/>
          </a:bodyPr>
          <a:lstStyle/>
          <a:p>
            <a:pPr>
              <a:buNone/>
            </a:pPr>
            <a:r>
              <a:rPr lang="en-US" sz="2000" b="1" dirty="0" smtClean="0">
                <a:solidFill>
                  <a:srgbClr val="C00000"/>
                </a:solidFill>
              </a:rPr>
              <a:t>Reconciler’s </a:t>
            </a:r>
            <a:r>
              <a:rPr lang="en-US" sz="2000" b="1" dirty="0" smtClean="0">
                <a:solidFill>
                  <a:srgbClr val="C00000"/>
                </a:solidFill>
              </a:rPr>
              <a:t>Recommendations (cont): </a:t>
            </a:r>
            <a:endParaRPr lang="en-US" sz="2000" b="1" dirty="0" smtClean="0">
              <a:solidFill>
                <a:srgbClr val="C00000"/>
              </a:solidFill>
            </a:endParaRPr>
          </a:p>
          <a:p>
            <a:pPr lvl="1"/>
            <a:r>
              <a:rPr lang="en-US" sz="1800" b="1" dirty="0" smtClean="0"/>
              <a:t>VAT</a:t>
            </a:r>
            <a:r>
              <a:rPr lang="en-US" sz="1800" dirty="0" smtClean="0"/>
              <a:t>: is a complex area and we note that EITI advises that it can be excluded from the reconciliation process. Or in particular specific instructions need to be included in respect of VAT (VAT collected by the customs office, off sets of other taxes against VAT credits, VAT paid to local suppliers on the procurement of goods and services)</a:t>
            </a:r>
          </a:p>
          <a:p>
            <a:pPr lvl="1"/>
            <a:r>
              <a:rPr lang="en-US" sz="1800" b="1" dirty="0" smtClean="0"/>
              <a:t>Customs tax</a:t>
            </a:r>
            <a:r>
              <a:rPr lang="en-US" sz="1800" dirty="0" smtClean="0"/>
              <a:t>: The template instructions should include clear detailed instructions dealing with what information is required for both the company and Government templates. In particular the treatment of VAT collected by the customs office on imported goods should be clearly spelt out. EITIM also needs to consider whether fees for the customs bond store should be reported. </a:t>
            </a:r>
            <a:endParaRPr lang="en-US" sz="1800" dirty="0" smtClean="0"/>
          </a:p>
        </p:txBody>
      </p:sp>
      <p:sp>
        <p:nvSpPr>
          <p:cNvPr id="4" name="Slide Number Placeholder 3"/>
          <p:cNvSpPr>
            <a:spLocks noGrp="1"/>
          </p:cNvSpPr>
          <p:nvPr>
            <p:ph type="sldNum" sz="quarter" idx="12"/>
          </p:nvPr>
        </p:nvSpPr>
        <p:spPr/>
        <p:txBody>
          <a:bodyPr/>
          <a:lstStyle/>
          <a:p>
            <a:fld id="{E7C3BFC7-B182-44B1-A043-CBB693879F9E}" type="slidenum">
              <a:rPr lang="en-US" smtClean="0"/>
              <a:pPr/>
              <a:t>7</a:t>
            </a:fld>
            <a:endParaRPr lang="en-US"/>
          </a:p>
        </p:txBody>
      </p:sp>
      <p:sp>
        <p:nvSpPr>
          <p:cNvPr id="5" name="Title 1"/>
          <p:cNvSpPr txBox="1">
            <a:spLocks/>
          </p:cNvSpPr>
          <p:nvPr/>
        </p:nvSpPr>
        <p:spPr>
          <a:xfrm>
            <a:off x="0" y="0"/>
            <a:ext cx="9144000" cy="571480"/>
          </a:xfrm>
          <a:prstGeom prst="rect">
            <a:avLst/>
          </a:prstGeom>
          <a:gradFill>
            <a:gsLst>
              <a:gs pos="0">
                <a:srgbClr val="D9EDEF"/>
              </a:gs>
              <a:gs pos="100000">
                <a:schemeClr val="accent2">
                  <a:gamma/>
                  <a:tint val="0"/>
                  <a:invGamma/>
                </a:schemeClr>
              </a:gs>
            </a:gsLst>
            <a:lin ang="18900000" scaled="0"/>
          </a:gradFill>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Mongolia First EITI Reconciliation</a:t>
            </a:r>
            <a:r>
              <a:rPr kumimoji="0" lang="en-US" sz="2400" b="1" i="0" u="none" strike="noStrike" kern="1200" cap="none" spc="0" normalizeH="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 Report - 2006</a:t>
            </a:r>
            <a:endParaRPr kumimoji="0" lang="en-US" sz="2400" b="1"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2"/>
          <a:srcRect/>
          <a:stretch>
            <a:fillRect/>
          </a:stretch>
        </p:blipFill>
        <p:spPr bwMode="auto">
          <a:xfrm>
            <a:off x="428596" y="1285860"/>
            <a:ext cx="8229600" cy="3143272"/>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7C3BFC7-B182-44B1-A043-CBB693879F9E}" type="slidenum">
              <a:rPr lang="en-US" smtClean="0"/>
              <a:pPr/>
              <a:t>8</a:t>
            </a:fld>
            <a:endParaRPr lang="en-US"/>
          </a:p>
        </p:txBody>
      </p:sp>
      <p:sp>
        <p:nvSpPr>
          <p:cNvPr id="5" name="Title 1"/>
          <p:cNvSpPr txBox="1">
            <a:spLocks/>
          </p:cNvSpPr>
          <p:nvPr/>
        </p:nvSpPr>
        <p:spPr>
          <a:xfrm>
            <a:off x="0" y="0"/>
            <a:ext cx="9144000" cy="571480"/>
          </a:xfrm>
          <a:prstGeom prst="rect">
            <a:avLst/>
          </a:prstGeom>
          <a:gradFill>
            <a:gsLst>
              <a:gs pos="0">
                <a:srgbClr val="D9EDEF"/>
              </a:gs>
              <a:gs pos="100000">
                <a:schemeClr val="accent2">
                  <a:gamma/>
                  <a:tint val="0"/>
                  <a:invGamma/>
                </a:schemeClr>
              </a:gs>
            </a:gsLst>
            <a:lin ang="18900000" scaled="0"/>
          </a:gradFill>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Mongolia First EITI Reconciliation</a:t>
            </a:r>
            <a:r>
              <a:rPr kumimoji="0" lang="en-US" sz="2400" b="1" i="0" u="none" strike="noStrike" kern="1200" cap="none" spc="0" normalizeH="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 Report - 2006</a:t>
            </a:r>
            <a:endParaRPr kumimoji="0" lang="en-US" sz="2400" b="1"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mj-lt"/>
              <a:ea typeface="+mj-ea"/>
              <a:cs typeface="+mj-cs"/>
            </a:endParaRPr>
          </a:p>
        </p:txBody>
      </p:sp>
      <p:sp>
        <p:nvSpPr>
          <p:cNvPr id="7" name="TextBox 6"/>
          <p:cNvSpPr txBox="1"/>
          <p:nvPr/>
        </p:nvSpPr>
        <p:spPr>
          <a:xfrm>
            <a:off x="428596" y="785794"/>
            <a:ext cx="5643602" cy="369332"/>
          </a:xfrm>
          <a:prstGeom prst="rect">
            <a:avLst/>
          </a:prstGeom>
          <a:noFill/>
        </p:spPr>
        <p:txBody>
          <a:bodyPr wrap="square" rtlCol="0">
            <a:spAutoFit/>
          </a:bodyPr>
          <a:lstStyle/>
          <a:p>
            <a:r>
              <a:rPr lang="en-US" dirty="0" smtClean="0"/>
              <a:t>Table 3. Aggregated financial flows, by types of payments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4294967295"/>
          </p:nvPr>
        </p:nvPicPr>
        <p:blipFill>
          <a:blip r:embed="rId2"/>
          <a:srcRect/>
          <a:stretch>
            <a:fillRect/>
          </a:stretch>
        </p:blipFill>
        <p:spPr bwMode="auto">
          <a:xfrm>
            <a:off x="428596" y="1214422"/>
            <a:ext cx="8229600" cy="500066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7C3BFC7-B182-44B1-A043-CBB693879F9E}" type="slidenum">
              <a:rPr lang="en-US" smtClean="0"/>
              <a:pPr/>
              <a:t>9</a:t>
            </a:fld>
            <a:endParaRPr lang="en-US"/>
          </a:p>
        </p:txBody>
      </p:sp>
      <p:sp>
        <p:nvSpPr>
          <p:cNvPr id="5" name="Title 1"/>
          <p:cNvSpPr txBox="1">
            <a:spLocks/>
          </p:cNvSpPr>
          <p:nvPr/>
        </p:nvSpPr>
        <p:spPr>
          <a:xfrm>
            <a:off x="0" y="0"/>
            <a:ext cx="9144000" cy="571480"/>
          </a:xfrm>
          <a:prstGeom prst="rect">
            <a:avLst/>
          </a:prstGeom>
          <a:gradFill>
            <a:gsLst>
              <a:gs pos="0">
                <a:srgbClr val="D9EDEF"/>
              </a:gs>
              <a:gs pos="100000">
                <a:schemeClr val="accent2">
                  <a:gamma/>
                  <a:tint val="0"/>
                  <a:invGamma/>
                </a:schemeClr>
              </a:gs>
            </a:gsLst>
            <a:lin ang="18900000" scaled="0"/>
          </a:gradFill>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Mongolia First EITI Reconciliation</a:t>
            </a:r>
            <a:r>
              <a:rPr kumimoji="0" lang="en-US" sz="2400" b="1" i="0" u="none" strike="noStrike" kern="1200" cap="none" spc="0" normalizeH="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 Report - 2006</a:t>
            </a:r>
            <a:endParaRPr kumimoji="0" lang="en-US" sz="2400" b="1"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mj-lt"/>
              <a:ea typeface="+mj-ea"/>
              <a:cs typeface="+mj-cs"/>
            </a:endParaRPr>
          </a:p>
        </p:txBody>
      </p:sp>
      <p:sp>
        <p:nvSpPr>
          <p:cNvPr id="7" name="TextBox 6"/>
          <p:cNvSpPr txBox="1"/>
          <p:nvPr/>
        </p:nvSpPr>
        <p:spPr>
          <a:xfrm>
            <a:off x="428596" y="785794"/>
            <a:ext cx="5643602" cy="369332"/>
          </a:xfrm>
          <a:prstGeom prst="rect">
            <a:avLst/>
          </a:prstGeom>
          <a:noFill/>
        </p:spPr>
        <p:txBody>
          <a:bodyPr wrap="square" rtlCol="0">
            <a:spAutoFit/>
          </a:bodyPr>
          <a:lstStyle/>
          <a:p>
            <a:r>
              <a:rPr lang="en-US" dirty="0" smtClean="0"/>
              <a:t>Table 4. Aggregated financial flows, by companies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713</TotalTime>
  <Words>3000</Words>
  <Application>Microsoft Office PowerPoint</Application>
  <PresentationFormat>On-screen Show (4:3)</PresentationFormat>
  <Paragraphs>241</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Mongolia EITI Reconciliation Reports (2006-2008)</dc:title>
  <dc:creator>user</dc:creator>
  <cp:lastModifiedBy>user</cp:lastModifiedBy>
  <cp:revision>196</cp:revision>
  <dcterms:created xsi:type="dcterms:W3CDTF">2011-01-10T06:19:57Z</dcterms:created>
  <dcterms:modified xsi:type="dcterms:W3CDTF">2011-01-12T03:47:19Z</dcterms:modified>
</cp:coreProperties>
</file>